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29"/>
  </p:notesMasterIdLst>
  <p:sldIdLst>
    <p:sldId id="266" r:id="rId5"/>
    <p:sldId id="259" r:id="rId6"/>
    <p:sldId id="261" r:id="rId7"/>
    <p:sldId id="325" r:id="rId8"/>
    <p:sldId id="307" r:id="rId9"/>
    <p:sldId id="317" r:id="rId10"/>
    <p:sldId id="274" r:id="rId11"/>
    <p:sldId id="308" r:id="rId12"/>
    <p:sldId id="322" r:id="rId13"/>
    <p:sldId id="323" r:id="rId14"/>
    <p:sldId id="320" r:id="rId15"/>
    <p:sldId id="327" r:id="rId16"/>
    <p:sldId id="321" r:id="rId17"/>
    <p:sldId id="283" r:id="rId18"/>
    <p:sldId id="324" r:id="rId19"/>
    <p:sldId id="326" r:id="rId20"/>
    <p:sldId id="278" r:id="rId21"/>
    <p:sldId id="281" r:id="rId22"/>
    <p:sldId id="304" r:id="rId23"/>
    <p:sldId id="311" r:id="rId24"/>
    <p:sldId id="309" r:id="rId25"/>
    <p:sldId id="279" r:id="rId26"/>
    <p:sldId id="318" r:id="rId27"/>
    <p:sldId id="265"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ggins, Melanie L" initials="DML" lastIdx="6" clrIdx="0">
    <p:extLst>
      <p:ext uri="{19B8F6BF-5375-455C-9EA6-DF929625EA0E}">
        <p15:presenceInfo xmlns:p15="http://schemas.microsoft.com/office/powerpoint/2012/main" userId="S-1-5-21-60319325-109670425-48716514-58281" providerId="AD"/>
      </p:ext>
    </p:extLst>
  </p:cmAuthor>
  <p:cmAuthor id="2" name="Li, Ling" initials="LL" lastIdx="11" clrIdx="1">
    <p:extLst>
      <p:ext uri="{19B8F6BF-5375-455C-9EA6-DF929625EA0E}">
        <p15:presenceInfo xmlns:p15="http://schemas.microsoft.com/office/powerpoint/2012/main" userId="S::lli@wsscwater.com::512e2ff8e1f5a30a" providerId="AD"/>
      </p:ext>
    </p:extLst>
  </p:cmAuthor>
  <p:cmAuthor id="3" name="Crawley, Thomas J." initials="CTJ" lastIdx="6" clrIdx="2">
    <p:extLst>
      <p:ext uri="{19B8F6BF-5375-455C-9EA6-DF929625EA0E}">
        <p15:presenceInfo xmlns:p15="http://schemas.microsoft.com/office/powerpoint/2012/main" userId="S::tcrawley@wallacemontgomery.com::345399ac-6198-4189-af7e-6168cbe72e42" providerId="AD"/>
      </p:ext>
    </p:extLst>
  </p:cmAuthor>
  <p:cmAuthor id="4" name="Denno, Thomas M." initials="DTM" lastIdx="1" clrIdx="3">
    <p:extLst>
      <p:ext uri="{19B8F6BF-5375-455C-9EA6-DF929625EA0E}">
        <p15:presenceInfo xmlns:p15="http://schemas.microsoft.com/office/powerpoint/2012/main" userId="S::TDenno@wallacemontgomery.com::102b00f6-b10d-4993-92c6-b2ef49ca19a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762F2"/>
    <a:srgbClr val="0467DE"/>
    <a:srgbClr val="1295D8"/>
    <a:srgbClr val="0D63DC"/>
    <a:srgbClr val="314B50"/>
    <a:srgbClr val="3C49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89AD21-C183-401C-B3B9-D6AAA9C6179B}" v="9" dt="2023-01-19T17:52:56.176"/>
    <p1510:client id="{21FC9016-6E80-44F9-9E86-6BC91597A457}" v="1" dt="2023-01-19T17:59:17.836"/>
    <p1510:client id="{5F01F76D-6A7C-47F5-8E1F-4E968423B137}" v="16" dt="2023-01-18T15:13:31.954"/>
    <p1510:client id="{67035790-FD15-4E57-87FA-9A17F9E79D9E}" v="5" dt="2023-01-19T18:06:57.707"/>
    <p1510:client id="{67842035-5DA1-4380-AA26-83797503FEBB}" v="7" dt="2023-01-13T21:31:06.533"/>
    <p1510:client id="{934552CE-23F8-42A7-BB92-E57B82D5CF16}" v="2" dt="2023-01-18T15:26:00.380"/>
    <p1510:client id="{D24EF457-7944-4D25-B58C-04126A7C75B4}" v="11" dt="2023-01-19T18:39:14.1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19"/>
    <p:restoredTop sz="86486" autoAdjust="0"/>
  </p:normalViewPr>
  <p:slideViewPr>
    <p:cSldViewPr snapToGrid="0" snapToObjects="1">
      <p:cViewPr varScale="1">
        <p:scale>
          <a:sx n="89" d="100"/>
          <a:sy n="89" d="100"/>
        </p:scale>
        <p:origin x="876" y="96"/>
      </p:cViewPr>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slide" Target="slides/slide22.xml" Id="rId26" /><Relationship Type="http://schemas.openxmlformats.org/officeDocument/2006/relationships/customXml" Target="../customXml/item3.xml" Id="rId3" /><Relationship Type="http://schemas.openxmlformats.org/officeDocument/2006/relationships/slide" Target="slides/slide17.xml" Id="rId21" /><Relationship Type="http://schemas.openxmlformats.org/officeDocument/2006/relationships/tableStyles" Target="tableStyles.xml" Id="rId34" /><Relationship Type="http://schemas.openxmlformats.org/officeDocument/2006/relationships/slide" Target="slides/slide3.xml" Id="rId7"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slide" Target="slides/slide21.xml" Id="rId25" /><Relationship Type="http://schemas.openxmlformats.org/officeDocument/2006/relationships/theme" Target="theme/theme1.xml" Id="rId33"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slide" Target="slides/slide16.xml" Id="rId20" /><Relationship Type="http://schemas.openxmlformats.org/officeDocument/2006/relationships/notesMaster" Target="notesMasters/notesMaster1.xml" Id="rId29"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slide" Target="slides/slide20.xml" Id="rId24" /><Relationship Type="http://schemas.openxmlformats.org/officeDocument/2006/relationships/viewProps" Target="viewProps.xml" Id="rId32"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slide" Target="slides/slide19.xml" Id="rId23" /><Relationship Type="http://schemas.openxmlformats.org/officeDocument/2006/relationships/slide" Target="slides/slide24.xml" Id="rId28" /><Relationship Type="http://schemas.microsoft.com/office/2015/10/relationships/revisionInfo" Target="revisionInfo.xml" Id="rId36"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presProps" Target="presProps.xml" Id="rId31"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slide" Target="slides/slide18.xml" Id="rId22" /><Relationship Type="http://schemas.openxmlformats.org/officeDocument/2006/relationships/slide" Target="slides/slide23.xml" Id="rId27" /><Relationship Type="http://schemas.openxmlformats.org/officeDocument/2006/relationships/commentAuthors" Target="commentAuthors.xml" Id="rId30" /><Relationship Type="http://schemas.openxmlformats.org/officeDocument/2006/relationships/slide" Target="slides/slide4.xml" Id="rId8"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348BFF4-A7A5-B042-B695-74C59439DAB2}" type="datetimeFigureOut">
              <a:rPr lang="en-US" smtClean="0"/>
              <a:t>1/19/2023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FFED33F-E069-4F40-AD8C-D5DB89AF1047}" type="slidenum">
              <a:rPr lang="en-US" smtClean="0"/>
              <a:t>‹#›</a:t>
            </a:fld>
            <a:endParaRPr lang="en-US"/>
          </a:p>
        </p:txBody>
      </p:sp>
    </p:spTree>
    <p:extLst>
      <p:ext uri="{BB962C8B-B14F-4D97-AF65-F5344CB8AC3E}">
        <p14:creationId xmlns:p14="http://schemas.microsoft.com/office/powerpoint/2010/main" val="620978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D33F-E069-4F40-AD8C-D5DB89AF1047}" type="slidenum">
              <a:rPr lang="en-US" smtClean="0"/>
              <a:t>1</a:t>
            </a:fld>
            <a:endParaRPr lang="en-US"/>
          </a:p>
        </p:txBody>
      </p:sp>
    </p:spTree>
    <p:extLst>
      <p:ext uri="{BB962C8B-B14F-4D97-AF65-F5344CB8AC3E}">
        <p14:creationId xmlns:p14="http://schemas.microsoft.com/office/powerpoint/2010/main" val="3795596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D33F-E069-4F40-AD8C-D5DB89AF1047}" type="slidenum">
              <a:rPr lang="en-US" smtClean="0"/>
              <a:t>14</a:t>
            </a:fld>
            <a:endParaRPr lang="en-US"/>
          </a:p>
        </p:txBody>
      </p:sp>
    </p:spTree>
    <p:extLst>
      <p:ext uri="{BB962C8B-B14F-4D97-AF65-F5344CB8AC3E}">
        <p14:creationId xmlns:p14="http://schemas.microsoft.com/office/powerpoint/2010/main" val="545097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Rot="1" noChangeAspect="1" noChangeArrowheads="1" noTextEdit="1"/>
          </p:cNvSpPr>
          <p:nvPr>
            <p:ph type="sldImg"/>
          </p:nvPr>
        </p:nvSpPr>
        <p:spPr>
          <a:xfrm>
            <a:off x="-596900" y="1830388"/>
            <a:ext cx="6945313" cy="3906837"/>
          </a:xfrm>
          <a:ln/>
        </p:spPr>
      </p:sp>
      <p:sp>
        <p:nvSpPr>
          <p:cNvPr id="58371" name="Rectangle 3"/>
          <p:cNvSpPr>
            <a:spLocks noGrp="1" noChangeArrowheads="1"/>
          </p:cNvSpPr>
          <p:nvPr>
            <p:ph type="body" idx="1"/>
          </p:nvPr>
        </p:nvSpPr>
        <p:spPr>
          <a:xfrm>
            <a:off x="1327404" y="3564506"/>
            <a:ext cx="7509299" cy="3380453"/>
          </a:xfrm>
          <a:noFill/>
          <a:ln/>
        </p:spPr>
        <p:txBody>
          <a:bodyPr wrap="none" lIns="97864" tIns="48932" rIns="97864" bIns="48932"/>
          <a:lstStyle/>
          <a:p>
            <a:r>
              <a:rPr lang="en-US" dirty="0"/>
              <a:t>Full closure of Woodmont Avenue is the safest option for the traveling public and maximizes working area for construction, reducing construction duration </a:t>
            </a:r>
          </a:p>
        </p:txBody>
      </p:sp>
    </p:spTree>
    <p:extLst>
      <p:ext uri="{BB962C8B-B14F-4D97-AF65-F5344CB8AC3E}">
        <p14:creationId xmlns:p14="http://schemas.microsoft.com/office/powerpoint/2010/main" val="1344695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Rot="1" noChangeAspect="1" noChangeArrowheads="1" noTextEdit="1"/>
          </p:cNvSpPr>
          <p:nvPr>
            <p:ph type="sldImg"/>
          </p:nvPr>
        </p:nvSpPr>
        <p:spPr>
          <a:xfrm>
            <a:off x="-596900" y="1830388"/>
            <a:ext cx="6945313" cy="3906837"/>
          </a:xfrm>
          <a:ln/>
        </p:spPr>
      </p:sp>
      <p:sp>
        <p:nvSpPr>
          <p:cNvPr id="58371" name="Rectangle 3"/>
          <p:cNvSpPr>
            <a:spLocks noGrp="1" noChangeArrowheads="1"/>
          </p:cNvSpPr>
          <p:nvPr>
            <p:ph type="body" idx="1"/>
          </p:nvPr>
        </p:nvSpPr>
        <p:spPr>
          <a:xfrm>
            <a:off x="1327404" y="3564506"/>
            <a:ext cx="7509299" cy="3380453"/>
          </a:xfrm>
          <a:noFill/>
          <a:ln/>
        </p:spPr>
        <p:txBody>
          <a:bodyPr wrap="none" lIns="97864" tIns="48932" rIns="97864" bIns="48932"/>
          <a:lstStyle/>
          <a:p>
            <a:r>
              <a:rPr lang="en-US" dirty="0"/>
              <a:t>Detour utilizes Bradley Blvd, Arlington Road and Bethesda Ave to direct traffic around work area back to Wisconsin Ave</a:t>
            </a:r>
          </a:p>
        </p:txBody>
      </p:sp>
    </p:spTree>
    <p:extLst>
      <p:ext uri="{BB962C8B-B14F-4D97-AF65-F5344CB8AC3E}">
        <p14:creationId xmlns:p14="http://schemas.microsoft.com/office/powerpoint/2010/main" val="3366960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hour work days, 6 days a week, helps minimize construction duration</a:t>
            </a:r>
          </a:p>
        </p:txBody>
      </p:sp>
      <p:sp>
        <p:nvSpPr>
          <p:cNvPr id="4" name="Slide Number Placeholder 3"/>
          <p:cNvSpPr>
            <a:spLocks noGrp="1"/>
          </p:cNvSpPr>
          <p:nvPr>
            <p:ph type="sldNum" sz="quarter" idx="5"/>
          </p:nvPr>
        </p:nvSpPr>
        <p:spPr/>
        <p:txBody>
          <a:bodyPr/>
          <a:lstStyle/>
          <a:p>
            <a:fld id="{3FFED33F-E069-4F40-AD8C-D5DB89AF1047}" type="slidenum">
              <a:rPr lang="en-US" smtClean="0"/>
              <a:t>18</a:t>
            </a:fld>
            <a:endParaRPr lang="en-US"/>
          </a:p>
        </p:txBody>
      </p:sp>
    </p:spTree>
    <p:extLst>
      <p:ext uri="{BB962C8B-B14F-4D97-AF65-F5344CB8AC3E}">
        <p14:creationId xmlns:p14="http://schemas.microsoft.com/office/powerpoint/2010/main" val="3135730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D33F-E069-4F40-AD8C-D5DB89AF1047}" type="slidenum">
              <a:rPr lang="en-US" smtClean="0"/>
              <a:t>6</a:t>
            </a:fld>
            <a:endParaRPr lang="en-US"/>
          </a:p>
        </p:txBody>
      </p:sp>
    </p:spTree>
    <p:extLst>
      <p:ext uri="{BB962C8B-B14F-4D97-AF65-F5344CB8AC3E}">
        <p14:creationId xmlns:p14="http://schemas.microsoft.com/office/powerpoint/2010/main" val="3958665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Rot="1" noChangeAspect="1" noChangeArrowheads="1" noTextEdit="1"/>
          </p:cNvSpPr>
          <p:nvPr>
            <p:ph type="sldImg"/>
          </p:nvPr>
        </p:nvSpPr>
        <p:spPr>
          <a:xfrm>
            <a:off x="-596900" y="1830388"/>
            <a:ext cx="6945313" cy="3906837"/>
          </a:xfrm>
          <a:ln/>
        </p:spPr>
      </p:sp>
      <p:sp>
        <p:nvSpPr>
          <p:cNvPr id="58371" name="Rectangle 3"/>
          <p:cNvSpPr>
            <a:spLocks noGrp="1" noChangeArrowheads="1"/>
          </p:cNvSpPr>
          <p:nvPr>
            <p:ph type="body" idx="1"/>
          </p:nvPr>
        </p:nvSpPr>
        <p:spPr>
          <a:xfrm>
            <a:off x="1327404" y="3564506"/>
            <a:ext cx="7509299" cy="3380453"/>
          </a:xfrm>
          <a:noFill/>
          <a:ln/>
        </p:spPr>
        <p:txBody>
          <a:bodyPr wrap="none" lIns="97864" tIns="48932" rIns="97864" bIns="48932"/>
          <a:lstStyle/>
          <a:p>
            <a:r>
              <a:rPr lang="en-US" dirty="0"/>
              <a:t>Existing valve does not operate, and existing vault is too small to permit maintenance and replacement of valve components within existing structure.  The access lid is also within a travel lane of eastbound Woodmont Ave, making access more dangerous for WSSC maintenance personnel</a:t>
            </a:r>
          </a:p>
        </p:txBody>
      </p:sp>
    </p:spTree>
    <p:extLst>
      <p:ext uri="{BB962C8B-B14F-4D97-AF65-F5344CB8AC3E}">
        <p14:creationId xmlns:p14="http://schemas.microsoft.com/office/powerpoint/2010/main" val="3408582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ED33F-E069-4F40-AD8C-D5DB89AF1047}" type="slidenum">
              <a:rPr lang="en-US" smtClean="0"/>
              <a:t>8</a:t>
            </a:fld>
            <a:endParaRPr lang="en-US"/>
          </a:p>
        </p:txBody>
      </p:sp>
    </p:spTree>
    <p:extLst>
      <p:ext uri="{BB962C8B-B14F-4D97-AF65-F5344CB8AC3E}">
        <p14:creationId xmlns:p14="http://schemas.microsoft.com/office/powerpoint/2010/main" val="4103214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Rot="1" noChangeAspect="1" noChangeArrowheads="1" noTextEdit="1"/>
          </p:cNvSpPr>
          <p:nvPr>
            <p:ph type="sldImg"/>
          </p:nvPr>
        </p:nvSpPr>
        <p:spPr>
          <a:xfrm>
            <a:off x="-596900" y="1830388"/>
            <a:ext cx="6945313" cy="3906837"/>
          </a:xfrm>
          <a:ln/>
        </p:spPr>
      </p:sp>
      <p:sp>
        <p:nvSpPr>
          <p:cNvPr id="58371" name="Rectangle 3"/>
          <p:cNvSpPr>
            <a:spLocks noGrp="1" noChangeArrowheads="1"/>
          </p:cNvSpPr>
          <p:nvPr>
            <p:ph type="body" idx="1"/>
          </p:nvPr>
        </p:nvSpPr>
        <p:spPr>
          <a:xfrm>
            <a:off x="1327404" y="3564506"/>
            <a:ext cx="7509299" cy="3380453"/>
          </a:xfrm>
          <a:noFill/>
          <a:ln/>
        </p:spPr>
        <p:txBody>
          <a:bodyPr wrap="none" lIns="97864" tIns="48932" rIns="97864" bIns="48932"/>
          <a:lstStyle/>
          <a:p>
            <a:r>
              <a:rPr lang="en-US" dirty="0"/>
              <a:t>Impacts: Restricted ingress/egress due to construction activities and footprint, heavy construction equipment and excavation within 50 feet of homes, removal of most trees and significant utility relocations needed for construction.  Utility relocation (OH electric and telephone) would extend construction duration/disturbance significantly, and the existing valve on Woodmont Ave would still need to be removed and replaced with new piping – two separate construction sites.</a:t>
            </a:r>
          </a:p>
        </p:txBody>
      </p:sp>
    </p:spTree>
    <p:extLst>
      <p:ext uri="{BB962C8B-B14F-4D97-AF65-F5344CB8AC3E}">
        <p14:creationId xmlns:p14="http://schemas.microsoft.com/office/powerpoint/2010/main" val="2475637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Rot="1" noChangeAspect="1" noChangeArrowheads="1" noTextEdit="1"/>
          </p:cNvSpPr>
          <p:nvPr>
            <p:ph type="sldImg"/>
          </p:nvPr>
        </p:nvSpPr>
        <p:spPr>
          <a:xfrm>
            <a:off x="-596900" y="1830388"/>
            <a:ext cx="6945313" cy="3906837"/>
          </a:xfrm>
          <a:ln/>
        </p:spPr>
      </p:sp>
      <p:sp>
        <p:nvSpPr>
          <p:cNvPr id="58371" name="Rectangle 3"/>
          <p:cNvSpPr>
            <a:spLocks noGrp="1" noChangeArrowheads="1"/>
          </p:cNvSpPr>
          <p:nvPr>
            <p:ph type="body" idx="1"/>
          </p:nvPr>
        </p:nvSpPr>
        <p:spPr>
          <a:xfrm>
            <a:off x="1327404" y="3564506"/>
            <a:ext cx="7509299" cy="3380453"/>
          </a:xfrm>
          <a:noFill/>
          <a:ln/>
        </p:spPr>
        <p:txBody>
          <a:bodyPr wrap="none" lIns="97864" tIns="48932" rIns="97864" bIns="48932"/>
          <a:lstStyle/>
          <a:p>
            <a:r>
              <a:rPr lang="en-US" dirty="0"/>
              <a:t>Potential impacts to Washington Gas pipeline that would require relocation, also requires relocation of a sewer pipeline.  MOT would still require a road closure, but there is less traffic on this block and would result in less disruption to traffic.  The existing valve on Woodmont Ave would still need to be removed and replaced with new piping – two separate construction sites resulting in greater overall disturbance and construction duration.  No way to avoid some construction on Woodmont Ave at existing valve location.  </a:t>
            </a:r>
          </a:p>
        </p:txBody>
      </p:sp>
    </p:spTree>
    <p:extLst>
      <p:ext uri="{BB962C8B-B14F-4D97-AF65-F5344CB8AC3E}">
        <p14:creationId xmlns:p14="http://schemas.microsoft.com/office/powerpoint/2010/main" val="1128237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Rot="1" noChangeAspect="1" noChangeArrowheads="1" noTextEdit="1"/>
          </p:cNvSpPr>
          <p:nvPr>
            <p:ph type="sldImg"/>
          </p:nvPr>
        </p:nvSpPr>
        <p:spPr>
          <a:xfrm>
            <a:off x="-596900" y="1830388"/>
            <a:ext cx="6945313" cy="3906837"/>
          </a:xfrm>
          <a:ln/>
        </p:spPr>
      </p:sp>
      <p:sp>
        <p:nvSpPr>
          <p:cNvPr id="58371" name="Rectangle 3"/>
          <p:cNvSpPr>
            <a:spLocks noGrp="1" noChangeArrowheads="1"/>
          </p:cNvSpPr>
          <p:nvPr>
            <p:ph type="body" idx="1"/>
          </p:nvPr>
        </p:nvSpPr>
        <p:spPr>
          <a:xfrm>
            <a:off x="1327404" y="3564506"/>
            <a:ext cx="7509299" cy="3380453"/>
          </a:xfrm>
          <a:noFill/>
          <a:ln/>
        </p:spPr>
        <p:txBody>
          <a:bodyPr wrap="none" lIns="97864" tIns="48932" rIns="97864" bIns="48932"/>
          <a:lstStyle/>
          <a:p>
            <a:r>
              <a:rPr lang="en-US" dirty="0"/>
              <a:t>Single construction site.  Has the greatest impact to traffic, but also reduces overall construction disturbance/footprint and allows for expedited construction at a single location.  Has the least impact to single family homes.</a:t>
            </a:r>
          </a:p>
        </p:txBody>
      </p:sp>
    </p:spTree>
    <p:extLst>
      <p:ext uri="{BB962C8B-B14F-4D97-AF65-F5344CB8AC3E}">
        <p14:creationId xmlns:p14="http://schemas.microsoft.com/office/powerpoint/2010/main" val="2691888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that have less impact to adjacent residential/commercial neighbors, with reduced environmental impacts and are preferred by Stakeholders (County, SHA, Town of Chevy Chase) and have shorter construction disturbance and duration score more favorably.</a:t>
            </a:r>
          </a:p>
        </p:txBody>
      </p:sp>
      <p:sp>
        <p:nvSpPr>
          <p:cNvPr id="4" name="Slide Number Placeholder 3"/>
          <p:cNvSpPr>
            <a:spLocks noGrp="1"/>
          </p:cNvSpPr>
          <p:nvPr>
            <p:ph type="sldNum" sz="quarter" idx="5"/>
          </p:nvPr>
        </p:nvSpPr>
        <p:spPr/>
        <p:txBody>
          <a:bodyPr/>
          <a:lstStyle/>
          <a:p>
            <a:fld id="{3FFED33F-E069-4F40-AD8C-D5DB89AF1047}" type="slidenum">
              <a:rPr lang="en-US" smtClean="0"/>
              <a:t>12</a:t>
            </a:fld>
            <a:endParaRPr lang="en-US"/>
          </a:p>
        </p:txBody>
      </p:sp>
    </p:spTree>
    <p:extLst>
      <p:ext uri="{BB962C8B-B14F-4D97-AF65-F5344CB8AC3E}">
        <p14:creationId xmlns:p14="http://schemas.microsoft.com/office/powerpoint/2010/main" val="110062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Rot="1" noChangeAspect="1" noChangeArrowheads="1" noTextEdit="1"/>
          </p:cNvSpPr>
          <p:nvPr>
            <p:ph type="sldImg"/>
          </p:nvPr>
        </p:nvSpPr>
        <p:spPr>
          <a:xfrm>
            <a:off x="-596900" y="1830388"/>
            <a:ext cx="6945313" cy="3906837"/>
          </a:xfrm>
          <a:ln/>
        </p:spPr>
      </p:sp>
      <p:sp>
        <p:nvSpPr>
          <p:cNvPr id="58371" name="Rectangle 3"/>
          <p:cNvSpPr>
            <a:spLocks noGrp="1" noChangeArrowheads="1"/>
          </p:cNvSpPr>
          <p:nvPr>
            <p:ph type="body" idx="1"/>
          </p:nvPr>
        </p:nvSpPr>
        <p:spPr>
          <a:xfrm>
            <a:off x="1327404" y="3564506"/>
            <a:ext cx="7509299" cy="3380453"/>
          </a:xfrm>
          <a:noFill/>
          <a:ln/>
        </p:spPr>
        <p:txBody>
          <a:bodyPr wrap="none" lIns="97864" tIns="48932" rIns="97864" bIns="48932"/>
          <a:lstStyle/>
          <a:p>
            <a:r>
              <a:rPr lang="en-US" dirty="0"/>
              <a:t>Vault must be cast in place – vault required for replacement valve is too large for precast construction, and to restrain valve and prevent movement, the new steel pipe must be embedded in the concrete walls of the structure.  A precast structure cannot accommodate restraint of the valve at this particular site, and other options for pipe restraint would require significant utility relocation that would add months to the construction duration.</a:t>
            </a:r>
          </a:p>
          <a:p>
            <a:endParaRPr lang="en-US" dirty="0"/>
          </a:p>
          <a:p>
            <a:r>
              <a:rPr lang="en-US" dirty="0"/>
              <a:t>Precast panels will be used for the roof slab; ideally suited for this type of installation.  This saves about 1 month of construction time. </a:t>
            </a:r>
          </a:p>
        </p:txBody>
      </p:sp>
    </p:spTree>
    <p:extLst>
      <p:ext uri="{BB962C8B-B14F-4D97-AF65-F5344CB8AC3E}">
        <p14:creationId xmlns:p14="http://schemas.microsoft.com/office/powerpoint/2010/main" val="136978032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g"/><Relationship Id="rId3" Type="http://schemas.openxmlformats.org/officeDocument/2006/relationships/image" Target="../media/image4.png"/><Relationship Id="rId7" Type="http://schemas.openxmlformats.org/officeDocument/2006/relationships/image" Target="../media/image1.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Master Title Slide">
    <p:spTree>
      <p:nvGrpSpPr>
        <p:cNvPr id="1" name=""/>
        <p:cNvGrpSpPr/>
        <p:nvPr/>
      </p:nvGrpSpPr>
      <p:grpSpPr>
        <a:xfrm>
          <a:off x="0" y="0"/>
          <a:ext cx="0" cy="0"/>
          <a:chOff x="0" y="0"/>
          <a:chExt cx="0" cy="0"/>
        </a:xfrm>
      </p:grpSpPr>
      <p:sp>
        <p:nvSpPr>
          <p:cNvPr id="33" name="Parallelogram 30">
            <a:extLst>
              <a:ext uri="{FF2B5EF4-FFF2-40B4-BE49-F238E27FC236}">
                <a16:creationId xmlns:a16="http://schemas.microsoft.com/office/drawing/2014/main" id="{F4BB2932-AD81-D04F-B26B-122D3695968D}"/>
              </a:ext>
            </a:extLst>
          </p:cNvPr>
          <p:cNvSpPr/>
          <p:nvPr userDrawn="1"/>
        </p:nvSpPr>
        <p:spPr>
          <a:xfrm>
            <a:off x="3048984" y="-5404"/>
            <a:ext cx="3529816" cy="489977"/>
          </a:xfrm>
          <a:custGeom>
            <a:avLst/>
            <a:gdLst>
              <a:gd name="connsiteX0" fmla="*/ 0 w 2557462"/>
              <a:gd name="connsiteY0" fmla="*/ 457200 h 457200"/>
              <a:gd name="connsiteX1" fmla="*/ 0 w 2557462"/>
              <a:gd name="connsiteY1" fmla="*/ 0 h 457200"/>
              <a:gd name="connsiteX2" fmla="*/ 2557462 w 2557462"/>
              <a:gd name="connsiteY2" fmla="*/ 0 h 457200"/>
              <a:gd name="connsiteX3" fmla="*/ 2557462 w 2557462"/>
              <a:gd name="connsiteY3" fmla="*/ 457200 h 457200"/>
              <a:gd name="connsiteX4" fmla="*/ 0 w 2557462"/>
              <a:gd name="connsiteY4" fmla="*/ 457200 h 457200"/>
              <a:gd name="connsiteX0" fmla="*/ 262328 w 2557462"/>
              <a:gd name="connsiteY0" fmla="*/ 457200 h 457200"/>
              <a:gd name="connsiteX1" fmla="*/ 0 w 2557462"/>
              <a:gd name="connsiteY1" fmla="*/ 0 h 457200"/>
              <a:gd name="connsiteX2" fmla="*/ 2557462 w 2557462"/>
              <a:gd name="connsiteY2" fmla="*/ 0 h 457200"/>
              <a:gd name="connsiteX3" fmla="*/ 2557462 w 2557462"/>
              <a:gd name="connsiteY3" fmla="*/ 457200 h 457200"/>
              <a:gd name="connsiteX4" fmla="*/ 262328 w 2557462"/>
              <a:gd name="connsiteY4" fmla="*/ 457200 h 457200"/>
              <a:gd name="connsiteX0" fmla="*/ 344774 w 2639908"/>
              <a:gd name="connsiteY0" fmla="*/ 457200 h 457200"/>
              <a:gd name="connsiteX1" fmla="*/ 0 w 2639908"/>
              <a:gd name="connsiteY1" fmla="*/ 0 h 457200"/>
              <a:gd name="connsiteX2" fmla="*/ 2639908 w 2639908"/>
              <a:gd name="connsiteY2" fmla="*/ 0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57658 w 2639908"/>
              <a:gd name="connsiteY2" fmla="*/ 0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50163 w 2639908"/>
              <a:gd name="connsiteY2" fmla="*/ 14990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50163 w 2639908"/>
              <a:gd name="connsiteY2" fmla="*/ 7495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57658 w 2639908"/>
              <a:gd name="connsiteY2" fmla="*/ 14990 h 457200"/>
              <a:gd name="connsiteX3" fmla="*/ 2639908 w 2639908"/>
              <a:gd name="connsiteY3" fmla="*/ 457200 h 457200"/>
              <a:gd name="connsiteX4" fmla="*/ 344774 w 2639908"/>
              <a:gd name="connsiteY4" fmla="*/ 457200 h 457200"/>
              <a:gd name="connsiteX0" fmla="*/ 344774 w 2639908"/>
              <a:gd name="connsiteY0" fmla="*/ 472190 h 472190"/>
              <a:gd name="connsiteX1" fmla="*/ 0 w 2639908"/>
              <a:gd name="connsiteY1" fmla="*/ 14990 h 472190"/>
              <a:gd name="connsiteX2" fmla="*/ 2250163 w 2639908"/>
              <a:gd name="connsiteY2" fmla="*/ 0 h 472190"/>
              <a:gd name="connsiteX3" fmla="*/ 2639908 w 2639908"/>
              <a:gd name="connsiteY3" fmla="*/ 472190 h 472190"/>
              <a:gd name="connsiteX4" fmla="*/ 344774 w 2639908"/>
              <a:gd name="connsiteY4" fmla="*/ 472190 h 472190"/>
              <a:gd name="connsiteX0" fmla="*/ 344774 w 2639908"/>
              <a:gd name="connsiteY0" fmla="*/ 457200 h 457200"/>
              <a:gd name="connsiteX1" fmla="*/ 0 w 2639908"/>
              <a:gd name="connsiteY1" fmla="*/ 0 h 457200"/>
              <a:gd name="connsiteX2" fmla="*/ 2250163 w 2639908"/>
              <a:gd name="connsiteY2" fmla="*/ 7495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65153 w 2639908"/>
              <a:gd name="connsiteY2" fmla="*/ 0 h 457200"/>
              <a:gd name="connsiteX3" fmla="*/ 2639908 w 2639908"/>
              <a:gd name="connsiteY3" fmla="*/ 457200 h 457200"/>
              <a:gd name="connsiteX4" fmla="*/ 344774 w 2639908"/>
              <a:gd name="connsiteY4" fmla="*/ 457200 h 457200"/>
              <a:gd name="connsiteX0" fmla="*/ 262776 w 2639908"/>
              <a:gd name="connsiteY0" fmla="*/ 495865 h 495865"/>
              <a:gd name="connsiteX1" fmla="*/ 0 w 2639908"/>
              <a:gd name="connsiteY1" fmla="*/ 0 h 495865"/>
              <a:gd name="connsiteX2" fmla="*/ 2265153 w 2639908"/>
              <a:gd name="connsiteY2" fmla="*/ 0 h 495865"/>
              <a:gd name="connsiteX3" fmla="*/ 2639908 w 2639908"/>
              <a:gd name="connsiteY3" fmla="*/ 457200 h 495865"/>
              <a:gd name="connsiteX4" fmla="*/ 262776 w 2639908"/>
              <a:gd name="connsiteY4" fmla="*/ 495865 h 495865"/>
              <a:gd name="connsiteX0" fmla="*/ 240413 w 2639908"/>
              <a:gd name="connsiteY0" fmla="*/ 457200 h 457200"/>
              <a:gd name="connsiteX1" fmla="*/ 0 w 2639908"/>
              <a:gd name="connsiteY1" fmla="*/ 0 h 457200"/>
              <a:gd name="connsiteX2" fmla="*/ 2265153 w 2639908"/>
              <a:gd name="connsiteY2" fmla="*/ 0 h 457200"/>
              <a:gd name="connsiteX3" fmla="*/ 2639908 w 2639908"/>
              <a:gd name="connsiteY3" fmla="*/ 457200 h 457200"/>
              <a:gd name="connsiteX4" fmla="*/ 240413 w 2639908"/>
              <a:gd name="connsiteY4" fmla="*/ 457200 h 457200"/>
              <a:gd name="connsiteX0" fmla="*/ 225505 w 2639908"/>
              <a:gd name="connsiteY0" fmla="*/ 447534 h 457200"/>
              <a:gd name="connsiteX1" fmla="*/ 0 w 2639908"/>
              <a:gd name="connsiteY1" fmla="*/ 0 h 457200"/>
              <a:gd name="connsiteX2" fmla="*/ 2265153 w 2639908"/>
              <a:gd name="connsiteY2" fmla="*/ 0 h 457200"/>
              <a:gd name="connsiteX3" fmla="*/ 2639908 w 2639908"/>
              <a:gd name="connsiteY3" fmla="*/ 457200 h 457200"/>
              <a:gd name="connsiteX4" fmla="*/ 225505 w 2639908"/>
              <a:gd name="connsiteY4" fmla="*/ 447534 h 457200"/>
              <a:gd name="connsiteX0" fmla="*/ 225505 w 2639908"/>
              <a:gd name="connsiteY0" fmla="*/ 476533 h 476533"/>
              <a:gd name="connsiteX1" fmla="*/ 0 w 2639908"/>
              <a:gd name="connsiteY1" fmla="*/ 0 h 476533"/>
              <a:gd name="connsiteX2" fmla="*/ 2265153 w 2639908"/>
              <a:gd name="connsiteY2" fmla="*/ 0 h 476533"/>
              <a:gd name="connsiteX3" fmla="*/ 2639908 w 2639908"/>
              <a:gd name="connsiteY3" fmla="*/ 457200 h 476533"/>
              <a:gd name="connsiteX4" fmla="*/ 225505 w 2639908"/>
              <a:gd name="connsiteY4" fmla="*/ 476533 h 476533"/>
              <a:gd name="connsiteX0" fmla="*/ 225505 w 2639908"/>
              <a:gd name="connsiteY0" fmla="*/ 476533 h 486199"/>
              <a:gd name="connsiteX1" fmla="*/ 0 w 2639908"/>
              <a:gd name="connsiteY1" fmla="*/ 0 h 486199"/>
              <a:gd name="connsiteX2" fmla="*/ 2265153 w 2639908"/>
              <a:gd name="connsiteY2" fmla="*/ 0 h 486199"/>
              <a:gd name="connsiteX3" fmla="*/ 2639908 w 2639908"/>
              <a:gd name="connsiteY3" fmla="*/ 486199 h 486199"/>
              <a:gd name="connsiteX4" fmla="*/ 225505 w 2639908"/>
              <a:gd name="connsiteY4" fmla="*/ 476533 h 486199"/>
              <a:gd name="connsiteX0" fmla="*/ 225505 w 2647362"/>
              <a:gd name="connsiteY0" fmla="*/ 476533 h 476533"/>
              <a:gd name="connsiteX1" fmla="*/ 0 w 2647362"/>
              <a:gd name="connsiteY1" fmla="*/ 0 h 476533"/>
              <a:gd name="connsiteX2" fmla="*/ 2265153 w 2647362"/>
              <a:gd name="connsiteY2" fmla="*/ 0 h 476533"/>
              <a:gd name="connsiteX3" fmla="*/ 2647362 w 2647362"/>
              <a:gd name="connsiteY3" fmla="*/ 476533 h 476533"/>
              <a:gd name="connsiteX4" fmla="*/ 225505 w 2647362"/>
              <a:gd name="connsiteY4" fmla="*/ 476533 h 476533"/>
              <a:gd name="connsiteX0" fmla="*/ 225505 w 2647362"/>
              <a:gd name="connsiteY0" fmla="*/ 476533 h 476533"/>
              <a:gd name="connsiteX1" fmla="*/ 0 w 2647362"/>
              <a:gd name="connsiteY1" fmla="*/ 0 h 476533"/>
              <a:gd name="connsiteX2" fmla="*/ 2265153 w 2647362"/>
              <a:gd name="connsiteY2" fmla="*/ 0 h 476533"/>
              <a:gd name="connsiteX3" fmla="*/ 2647362 w 2647362"/>
              <a:gd name="connsiteY3" fmla="*/ 457200 h 476533"/>
              <a:gd name="connsiteX4" fmla="*/ 225505 w 2647362"/>
              <a:gd name="connsiteY4" fmla="*/ 476533 h 476533"/>
              <a:gd name="connsiteX0" fmla="*/ 225505 w 2647362"/>
              <a:gd name="connsiteY0" fmla="*/ 476533 h 476533"/>
              <a:gd name="connsiteX1" fmla="*/ 0 w 2647362"/>
              <a:gd name="connsiteY1" fmla="*/ 0 h 476533"/>
              <a:gd name="connsiteX2" fmla="*/ 2265153 w 2647362"/>
              <a:gd name="connsiteY2" fmla="*/ 0 h 476533"/>
              <a:gd name="connsiteX3" fmla="*/ 2647362 w 2647362"/>
              <a:gd name="connsiteY3" fmla="*/ 476533 h 476533"/>
              <a:gd name="connsiteX4" fmla="*/ 225505 w 2647362"/>
              <a:gd name="connsiteY4" fmla="*/ 476533 h 476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362" h="476533">
                <a:moveTo>
                  <a:pt x="225505" y="476533"/>
                </a:moveTo>
                <a:lnTo>
                  <a:pt x="0" y="0"/>
                </a:lnTo>
                <a:lnTo>
                  <a:pt x="2265153" y="0"/>
                </a:lnTo>
                <a:lnTo>
                  <a:pt x="2647362" y="476533"/>
                </a:lnTo>
                <a:lnTo>
                  <a:pt x="225505" y="476533"/>
                </a:lnTo>
                <a:close/>
              </a:path>
            </a:pathLst>
          </a:custGeom>
          <a:solidFill>
            <a:srgbClr val="3C4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3C4981"/>
              </a:solidFill>
            </a:endParaRPr>
          </a:p>
        </p:txBody>
      </p:sp>
      <p:pic>
        <p:nvPicPr>
          <p:cNvPr id="8" name="Picture 7">
            <a:extLst>
              <a:ext uri="{FF2B5EF4-FFF2-40B4-BE49-F238E27FC236}">
                <a16:creationId xmlns:a16="http://schemas.microsoft.com/office/drawing/2014/main" id="{BB710DF9-CB1B-2B46-A6C1-B7D8F3C18AD6}"/>
              </a:ext>
            </a:extLst>
          </p:cNvPr>
          <p:cNvPicPr>
            <a:picLocks noChangeAspect="1"/>
          </p:cNvPicPr>
          <p:nvPr userDrawn="1"/>
        </p:nvPicPr>
        <p:blipFill>
          <a:blip r:embed="rId2"/>
          <a:stretch>
            <a:fillRect/>
          </a:stretch>
        </p:blipFill>
        <p:spPr>
          <a:xfrm>
            <a:off x="3391661" y="1594423"/>
            <a:ext cx="1598593" cy="2129927"/>
          </a:xfrm>
          <a:prstGeom prst="rect">
            <a:avLst/>
          </a:prstGeom>
        </p:spPr>
      </p:pic>
      <p:pic>
        <p:nvPicPr>
          <p:cNvPr id="10" name="Picture 9">
            <a:extLst>
              <a:ext uri="{FF2B5EF4-FFF2-40B4-BE49-F238E27FC236}">
                <a16:creationId xmlns:a16="http://schemas.microsoft.com/office/drawing/2014/main" id="{D181EBC0-F74B-FB43-B058-64733CC2C4F0}"/>
              </a:ext>
            </a:extLst>
          </p:cNvPr>
          <p:cNvPicPr>
            <a:picLocks noChangeAspect="1"/>
          </p:cNvPicPr>
          <p:nvPr userDrawn="1"/>
        </p:nvPicPr>
        <p:blipFill>
          <a:blip r:embed="rId3"/>
          <a:stretch>
            <a:fillRect/>
          </a:stretch>
        </p:blipFill>
        <p:spPr>
          <a:xfrm>
            <a:off x="3548534" y="4721229"/>
            <a:ext cx="1598593" cy="2129927"/>
          </a:xfrm>
          <a:prstGeom prst="rect">
            <a:avLst/>
          </a:prstGeom>
        </p:spPr>
      </p:pic>
      <p:pic>
        <p:nvPicPr>
          <p:cNvPr id="12" name="Picture 11">
            <a:extLst>
              <a:ext uri="{FF2B5EF4-FFF2-40B4-BE49-F238E27FC236}">
                <a16:creationId xmlns:a16="http://schemas.microsoft.com/office/drawing/2014/main" id="{56DC89EC-7DA0-0A4F-952F-8442F6520E4B}"/>
              </a:ext>
            </a:extLst>
          </p:cNvPr>
          <p:cNvPicPr>
            <a:picLocks noChangeAspect="1"/>
          </p:cNvPicPr>
          <p:nvPr userDrawn="1"/>
        </p:nvPicPr>
        <p:blipFill>
          <a:blip r:embed="rId4"/>
          <a:stretch>
            <a:fillRect/>
          </a:stretch>
        </p:blipFill>
        <p:spPr>
          <a:xfrm>
            <a:off x="55476" y="3596"/>
            <a:ext cx="1598593" cy="2129927"/>
          </a:xfrm>
          <a:prstGeom prst="rect">
            <a:avLst/>
          </a:prstGeom>
        </p:spPr>
      </p:pic>
      <p:pic>
        <p:nvPicPr>
          <p:cNvPr id="20" name="Picture 19">
            <a:extLst>
              <a:ext uri="{FF2B5EF4-FFF2-40B4-BE49-F238E27FC236}">
                <a16:creationId xmlns:a16="http://schemas.microsoft.com/office/drawing/2014/main" id="{B6BD58EC-A840-504E-B7E5-C2A587F3BA3D}"/>
              </a:ext>
            </a:extLst>
          </p:cNvPr>
          <p:cNvPicPr>
            <a:picLocks noChangeAspect="1"/>
          </p:cNvPicPr>
          <p:nvPr userDrawn="1"/>
        </p:nvPicPr>
        <p:blipFill>
          <a:blip r:embed="rId5"/>
          <a:stretch>
            <a:fillRect/>
          </a:stretch>
        </p:blipFill>
        <p:spPr>
          <a:xfrm>
            <a:off x="1151600" y="1594423"/>
            <a:ext cx="1601620" cy="2129927"/>
          </a:xfrm>
          <a:prstGeom prst="rect">
            <a:avLst/>
          </a:prstGeom>
        </p:spPr>
      </p:pic>
      <p:pic>
        <p:nvPicPr>
          <p:cNvPr id="22" name="Picture 21">
            <a:extLst>
              <a:ext uri="{FF2B5EF4-FFF2-40B4-BE49-F238E27FC236}">
                <a16:creationId xmlns:a16="http://schemas.microsoft.com/office/drawing/2014/main" id="{21FE55D1-9DC9-AF41-8D68-3272526B8092}"/>
              </a:ext>
            </a:extLst>
          </p:cNvPr>
          <p:cNvPicPr>
            <a:picLocks noChangeAspect="1"/>
          </p:cNvPicPr>
          <p:nvPr userDrawn="1"/>
        </p:nvPicPr>
        <p:blipFill>
          <a:blip r:embed="rId6"/>
          <a:stretch>
            <a:fillRect/>
          </a:stretch>
        </p:blipFill>
        <p:spPr>
          <a:xfrm>
            <a:off x="2247647" y="3596"/>
            <a:ext cx="1601620" cy="2129927"/>
          </a:xfrm>
          <a:prstGeom prst="rect">
            <a:avLst/>
          </a:prstGeom>
        </p:spPr>
      </p:pic>
      <p:pic>
        <p:nvPicPr>
          <p:cNvPr id="24" name="Picture 23">
            <a:extLst>
              <a:ext uri="{FF2B5EF4-FFF2-40B4-BE49-F238E27FC236}">
                <a16:creationId xmlns:a16="http://schemas.microsoft.com/office/drawing/2014/main" id="{6908DB30-B435-E94B-89DC-98F7B08F1B63}"/>
              </a:ext>
            </a:extLst>
          </p:cNvPr>
          <p:cNvPicPr>
            <a:picLocks noChangeAspect="1"/>
          </p:cNvPicPr>
          <p:nvPr userDrawn="1"/>
        </p:nvPicPr>
        <p:blipFill>
          <a:blip r:embed="rId7"/>
          <a:stretch>
            <a:fillRect/>
          </a:stretch>
        </p:blipFill>
        <p:spPr>
          <a:xfrm>
            <a:off x="5852966" y="4721229"/>
            <a:ext cx="1598593" cy="2129927"/>
          </a:xfrm>
          <a:prstGeom prst="rect">
            <a:avLst/>
          </a:prstGeom>
        </p:spPr>
      </p:pic>
      <p:pic>
        <p:nvPicPr>
          <p:cNvPr id="26" name="Picture 25">
            <a:extLst>
              <a:ext uri="{FF2B5EF4-FFF2-40B4-BE49-F238E27FC236}">
                <a16:creationId xmlns:a16="http://schemas.microsoft.com/office/drawing/2014/main" id="{F389BFF5-A79F-AF44-9532-BB8FFCE57359}"/>
              </a:ext>
            </a:extLst>
          </p:cNvPr>
          <p:cNvPicPr>
            <a:picLocks noChangeAspect="1"/>
          </p:cNvPicPr>
          <p:nvPr userDrawn="1"/>
        </p:nvPicPr>
        <p:blipFill>
          <a:blip r:embed="rId8"/>
          <a:stretch>
            <a:fillRect/>
          </a:stretch>
        </p:blipFill>
        <p:spPr>
          <a:xfrm>
            <a:off x="2292055" y="3156711"/>
            <a:ext cx="1590783" cy="2119522"/>
          </a:xfrm>
          <a:prstGeom prst="rect">
            <a:avLst/>
          </a:prstGeom>
        </p:spPr>
      </p:pic>
      <p:pic>
        <p:nvPicPr>
          <p:cNvPr id="14" name="Picture 13">
            <a:extLst>
              <a:ext uri="{FF2B5EF4-FFF2-40B4-BE49-F238E27FC236}">
                <a16:creationId xmlns:a16="http://schemas.microsoft.com/office/drawing/2014/main" id="{3C1FF273-8AA1-4D49-8D2B-49317155A849}"/>
              </a:ext>
            </a:extLst>
          </p:cNvPr>
          <p:cNvPicPr>
            <a:picLocks noChangeAspect="1"/>
          </p:cNvPicPr>
          <p:nvPr userDrawn="1"/>
        </p:nvPicPr>
        <p:blipFill>
          <a:blip r:embed="rId9"/>
          <a:stretch>
            <a:fillRect/>
          </a:stretch>
        </p:blipFill>
        <p:spPr>
          <a:xfrm>
            <a:off x="1153805" y="1594423"/>
            <a:ext cx="1598591" cy="2129927"/>
          </a:xfrm>
          <a:prstGeom prst="rect">
            <a:avLst/>
          </a:prstGeom>
        </p:spPr>
      </p:pic>
      <p:pic>
        <p:nvPicPr>
          <p:cNvPr id="28" name="Picture 27">
            <a:extLst>
              <a:ext uri="{FF2B5EF4-FFF2-40B4-BE49-F238E27FC236}">
                <a16:creationId xmlns:a16="http://schemas.microsoft.com/office/drawing/2014/main" id="{BAF7CCE5-F04D-9047-96C1-AE3210BF06D7}"/>
              </a:ext>
            </a:extLst>
          </p:cNvPr>
          <p:cNvPicPr>
            <a:picLocks noChangeAspect="1"/>
          </p:cNvPicPr>
          <p:nvPr userDrawn="1"/>
        </p:nvPicPr>
        <p:blipFill>
          <a:blip r:embed="rId10"/>
          <a:stretch>
            <a:fillRect/>
          </a:stretch>
        </p:blipFill>
        <p:spPr>
          <a:xfrm>
            <a:off x="4675466" y="3165027"/>
            <a:ext cx="1610987" cy="2142385"/>
          </a:xfrm>
          <a:prstGeom prst="rect">
            <a:avLst/>
          </a:prstGeom>
        </p:spPr>
      </p:pic>
      <p:pic>
        <p:nvPicPr>
          <p:cNvPr id="16" name="Picture 15">
            <a:extLst>
              <a:ext uri="{FF2B5EF4-FFF2-40B4-BE49-F238E27FC236}">
                <a16:creationId xmlns:a16="http://schemas.microsoft.com/office/drawing/2014/main" id="{400163DF-99D0-0C45-947F-615033D8830B}"/>
              </a:ext>
            </a:extLst>
          </p:cNvPr>
          <p:cNvPicPr>
            <a:picLocks noChangeAspect="1"/>
          </p:cNvPicPr>
          <p:nvPr userDrawn="1"/>
        </p:nvPicPr>
        <p:blipFill>
          <a:blip r:embed="rId11"/>
          <a:stretch>
            <a:fillRect/>
          </a:stretch>
        </p:blipFill>
        <p:spPr>
          <a:xfrm>
            <a:off x="2256180" y="3595"/>
            <a:ext cx="1591838" cy="2120928"/>
          </a:xfrm>
          <a:prstGeom prst="rect">
            <a:avLst/>
          </a:prstGeom>
        </p:spPr>
      </p:pic>
      <p:pic>
        <p:nvPicPr>
          <p:cNvPr id="18" name="Picture 17">
            <a:extLst>
              <a:ext uri="{FF2B5EF4-FFF2-40B4-BE49-F238E27FC236}">
                <a16:creationId xmlns:a16="http://schemas.microsoft.com/office/drawing/2014/main" id="{24388EE1-CC43-504A-97D6-B15DFD123123}"/>
              </a:ext>
            </a:extLst>
          </p:cNvPr>
          <p:cNvPicPr>
            <a:picLocks noChangeAspect="1"/>
          </p:cNvPicPr>
          <p:nvPr userDrawn="1"/>
        </p:nvPicPr>
        <p:blipFill>
          <a:blip r:embed="rId12">
            <a:alphaModFix/>
          </a:blip>
          <a:stretch>
            <a:fillRect/>
          </a:stretch>
        </p:blipFill>
        <p:spPr>
          <a:xfrm>
            <a:off x="4675466" y="3164732"/>
            <a:ext cx="1610987" cy="2146442"/>
          </a:xfrm>
          <a:prstGeom prst="rect">
            <a:avLst/>
          </a:prstGeom>
        </p:spPr>
      </p:pic>
      <p:pic>
        <p:nvPicPr>
          <p:cNvPr id="3" name="Picture 2">
            <a:extLst>
              <a:ext uri="{FF2B5EF4-FFF2-40B4-BE49-F238E27FC236}">
                <a16:creationId xmlns:a16="http://schemas.microsoft.com/office/drawing/2014/main" id="{F8970707-AB5C-3747-B1F8-56FC064D8FF1}"/>
              </a:ext>
            </a:extLst>
          </p:cNvPr>
          <p:cNvPicPr>
            <a:picLocks noChangeAspect="1"/>
          </p:cNvPicPr>
          <p:nvPr userDrawn="1"/>
        </p:nvPicPr>
        <p:blipFill>
          <a:blip r:embed="rId13"/>
          <a:stretch>
            <a:fillRect/>
          </a:stretch>
        </p:blipFill>
        <p:spPr>
          <a:xfrm>
            <a:off x="726365" y="5676770"/>
            <a:ext cx="1714298" cy="953806"/>
          </a:xfrm>
          <a:prstGeom prst="rect">
            <a:avLst/>
          </a:prstGeom>
        </p:spPr>
      </p:pic>
      <p:sp>
        <p:nvSpPr>
          <p:cNvPr id="19" name="Parallelogram 30">
            <a:extLst>
              <a:ext uri="{FF2B5EF4-FFF2-40B4-BE49-F238E27FC236}">
                <a16:creationId xmlns:a16="http://schemas.microsoft.com/office/drawing/2014/main" id="{33001E19-5998-4B43-A649-A82ABC31739E}"/>
              </a:ext>
            </a:extLst>
          </p:cNvPr>
          <p:cNvSpPr/>
          <p:nvPr userDrawn="1"/>
        </p:nvSpPr>
        <p:spPr>
          <a:xfrm>
            <a:off x="8662183" y="6371118"/>
            <a:ext cx="3537039" cy="489977"/>
          </a:xfrm>
          <a:custGeom>
            <a:avLst/>
            <a:gdLst>
              <a:gd name="connsiteX0" fmla="*/ 0 w 2557462"/>
              <a:gd name="connsiteY0" fmla="*/ 457200 h 457200"/>
              <a:gd name="connsiteX1" fmla="*/ 0 w 2557462"/>
              <a:gd name="connsiteY1" fmla="*/ 0 h 457200"/>
              <a:gd name="connsiteX2" fmla="*/ 2557462 w 2557462"/>
              <a:gd name="connsiteY2" fmla="*/ 0 h 457200"/>
              <a:gd name="connsiteX3" fmla="*/ 2557462 w 2557462"/>
              <a:gd name="connsiteY3" fmla="*/ 457200 h 457200"/>
              <a:gd name="connsiteX4" fmla="*/ 0 w 2557462"/>
              <a:gd name="connsiteY4" fmla="*/ 457200 h 457200"/>
              <a:gd name="connsiteX0" fmla="*/ 262328 w 2557462"/>
              <a:gd name="connsiteY0" fmla="*/ 457200 h 457200"/>
              <a:gd name="connsiteX1" fmla="*/ 0 w 2557462"/>
              <a:gd name="connsiteY1" fmla="*/ 0 h 457200"/>
              <a:gd name="connsiteX2" fmla="*/ 2557462 w 2557462"/>
              <a:gd name="connsiteY2" fmla="*/ 0 h 457200"/>
              <a:gd name="connsiteX3" fmla="*/ 2557462 w 2557462"/>
              <a:gd name="connsiteY3" fmla="*/ 457200 h 457200"/>
              <a:gd name="connsiteX4" fmla="*/ 262328 w 2557462"/>
              <a:gd name="connsiteY4" fmla="*/ 457200 h 457200"/>
              <a:gd name="connsiteX0" fmla="*/ 344774 w 2639908"/>
              <a:gd name="connsiteY0" fmla="*/ 457200 h 457200"/>
              <a:gd name="connsiteX1" fmla="*/ 0 w 2639908"/>
              <a:gd name="connsiteY1" fmla="*/ 0 h 457200"/>
              <a:gd name="connsiteX2" fmla="*/ 2639908 w 2639908"/>
              <a:gd name="connsiteY2" fmla="*/ 0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57658 w 2639908"/>
              <a:gd name="connsiteY2" fmla="*/ 0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50163 w 2639908"/>
              <a:gd name="connsiteY2" fmla="*/ 14990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50163 w 2639908"/>
              <a:gd name="connsiteY2" fmla="*/ 7495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57658 w 2639908"/>
              <a:gd name="connsiteY2" fmla="*/ 14990 h 457200"/>
              <a:gd name="connsiteX3" fmla="*/ 2639908 w 2639908"/>
              <a:gd name="connsiteY3" fmla="*/ 457200 h 457200"/>
              <a:gd name="connsiteX4" fmla="*/ 344774 w 2639908"/>
              <a:gd name="connsiteY4" fmla="*/ 457200 h 457200"/>
              <a:gd name="connsiteX0" fmla="*/ 344774 w 2639908"/>
              <a:gd name="connsiteY0" fmla="*/ 472190 h 472190"/>
              <a:gd name="connsiteX1" fmla="*/ 0 w 2639908"/>
              <a:gd name="connsiteY1" fmla="*/ 14990 h 472190"/>
              <a:gd name="connsiteX2" fmla="*/ 2250163 w 2639908"/>
              <a:gd name="connsiteY2" fmla="*/ 0 h 472190"/>
              <a:gd name="connsiteX3" fmla="*/ 2639908 w 2639908"/>
              <a:gd name="connsiteY3" fmla="*/ 472190 h 472190"/>
              <a:gd name="connsiteX4" fmla="*/ 344774 w 2639908"/>
              <a:gd name="connsiteY4" fmla="*/ 472190 h 472190"/>
              <a:gd name="connsiteX0" fmla="*/ 344774 w 2639908"/>
              <a:gd name="connsiteY0" fmla="*/ 457200 h 457200"/>
              <a:gd name="connsiteX1" fmla="*/ 0 w 2639908"/>
              <a:gd name="connsiteY1" fmla="*/ 0 h 457200"/>
              <a:gd name="connsiteX2" fmla="*/ 2250163 w 2639908"/>
              <a:gd name="connsiteY2" fmla="*/ 7495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65153 w 2639908"/>
              <a:gd name="connsiteY2" fmla="*/ 0 h 457200"/>
              <a:gd name="connsiteX3" fmla="*/ 2639908 w 2639908"/>
              <a:gd name="connsiteY3" fmla="*/ 457200 h 457200"/>
              <a:gd name="connsiteX4" fmla="*/ 344774 w 2639908"/>
              <a:gd name="connsiteY4" fmla="*/ 457200 h 457200"/>
              <a:gd name="connsiteX0" fmla="*/ 262776 w 2639908"/>
              <a:gd name="connsiteY0" fmla="*/ 495865 h 495865"/>
              <a:gd name="connsiteX1" fmla="*/ 0 w 2639908"/>
              <a:gd name="connsiteY1" fmla="*/ 0 h 495865"/>
              <a:gd name="connsiteX2" fmla="*/ 2265153 w 2639908"/>
              <a:gd name="connsiteY2" fmla="*/ 0 h 495865"/>
              <a:gd name="connsiteX3" fmla="*/ 2639908 w 2639908"/>
              <a:gd name="connsiteY3" fmla="*/ 457200 h 495865"/>
              <a:gd name="connsiteX4" fmla="*/ 262776 w 2639908"/>
              <a:gd name="connsiteY4" fmla="*/ 495865 h 495865"/>
              <a:gd name="connsiteX0" fmla="*/ 240413 w 2639908"/>
              <a:gd name="connsiteY0" fmla="*/ 457200 h 457200"/>
              <a:gd name="connsiteX1" fmla="*/ 0 w 2639908"/>
              <a:gd name="connsiteY1" fmla="*/ 0 h 457200"/>
              <a:gd name="connsiteX2" fmla="*/ 2265153 w 2639908"/>
              <a:gd name="connsiteY2" fmla="*/ 0 h 457200"/>
              <a:gd name="connsiteX3" fmla="*/ 2639908 w 2639908"/>
              <a:gd name="connsiteY3" fmla="*/ 457200 h 457200"/>
              <a:gd name="connsiteX4" fmla="*/ 240413 w 2639908"/>
              <a:gd name="connsiteY4" fmla="*/ 457200 h 457200"/>
              <a:gd name="connsiteX0" fmla="*/ 225505 w 2639908"/>
              <a:gd name="connsiteY0" fmla="*/ 447534 h 457200"/>
              <a:gd name="connsiteX1" fmla="*/ 0 w 2639908"/>
              <a:gd name="connsiteY1" fmla="*/ 0 h 457200"/>
              <a:gd name="connsiteX2" fmla="*/ 2265153 w 2639908"/>
              <a:gd name="connsiteY2" fmla="*/ 0 h 457200"/>
              <a:gd name="connsiteX3" fmla="*/ 2639908 w 2639908"/>
              <a:gd name="connsiteY3" fmla="*/ 457200 h 457200"/>
              <a:gd name="connsiteX4" fmla="*/ 225505 w 2639908"/>
              <a:gd name="connsiteY4" fmla="*/ 447534 h 457200"/>
              <a:gd name="connsiteX0" fmla="*/ 225505 w 2639908"/>
              <a:gd name="connsiteY0" fmla="*/ 476533 h 476533"/>
              <a:gd name="connsiteX1" fmla="*/ 0 w 2639908"/>
              <a:gd name="connsiteY1" fmla="*/ 0 h 476533"/>
              <a:gd name="connsiteX2" fmla="*/ 2265153 w 2639908"/>
              <a:gd name="connsiteY2" fmla="*/ 0 h 476533"/>
              <a:gd name="connsiteX3" fmla="*/ 2639908 w 2639908"/>
              <a:gd name="connsiteY3" fmla="*/ 457200 h 476533"/>
              <a:gd name="connsiteX4" fmla="*/ 225505 w 2639908"/>
              <a:gd name="connsiteY4" fmla="*/ 476533 h 476533"/>
              <a:gd name="connsiteX0" fmla="*/ 225505 w 2639908"/>
              <a:gd name="connsiteY0" fmla="*/ 476533 h 486199"/>
              <a:gd name="connsiteX1" fmla="*/ 0 w 2639908"/>
              <a:gd name="connsiteY1" fmla="*/ 0 h 486199"/>
              <a:gd name="connsiteX2" fmla="*/ 2265153 w 2639908"/>
              <a:gd name="connsiteY2" fmla="*/ 0 h 486199"/>
              <a:gd name="connsiteX3" fmla="*/ 2639908 w 2639908"/>
              <a:gd name="connsiteY3" fmla="*/ 486199 h 486199"/>
              <a:gd name="connsiteX4" fmla="*/ 225505 w 2639908"/>
              <a:gd name="connsiteY4" fmla="*/ 476533 h 486199"/>
              <a:gd name="connsiteX0" fmla="*/ 225505 w 2647362"/>
              <a:gd name="connsiteY0" fmla="*/ 476533 h 476533"/>
              <a:gd name="connsiteX1" fmla="*/ 0 w 2647362"/>
              <a:gd name="connsiteY1" fmla="*/ 0 h 476533"/>
              <a:gd name="connsiteX2" fmla="*/ 2265153 w 2647362"/>
              <a:gd name="connsiteY2" fmla="*/ 0 h 476533"/>
              <a:gd name="connsiteX3" fmla="*/ 2647362 w 2647362"/>
              <a:gd name="connsiteY3" fmla="*/ 476533 h 476533"/>
              <a:gd name="connsiteX4" fmla="*/ 225505 w 2647362"/>
              <a:gd name="connsiteY4" fmla="*/ 476533 h 476533"/>
              <a:gd name="connsiteX0" fmla="*/ 225505 w 2647362"/>
              <a:gd name="connsiteY0" fmla="*/ 476533 h 476533"/>
              <a:gd name="connsiteX1" fmla="*/ 0 w 2647362"/>
              <a:gd name="connsiteY1" fmla="*/ 0 h 476533"/>
              <a:gd name="connsiteX2" fmla="*/ 2265153 w 2647362"/>
              <a:gd name="connsiteY2" fmla="*/ 0 h 476533"/>
              <a:gd name="connsiteX3" fmla="*/ 2647362 w 2647362"/>
              <a:gd name="connsiteY3" fmla="*/ 457200 h 476533"/>
              <a:gd name="connsiteX4" fmla="*/ 225505 w 2647362"/>
              <a:gd name="connsiteY4" fmla="*/ 476533 h 476533"/>
              <a:gd name="connsiteX0" fmla="*/ 225505 w 2647362"/>
              <a:gd name="connsiteY0" fmla="*/ 476533 h 476533"/>
              <a:gd name="connsiteX1" fmla="*/ 0 w 2647362"/>
              <a:gd name="connsiteY1" fmla="*/ 0 h 476533"/>
              <a:gd name="connsiteX2" fmla="*/ 2265153 w 2647362"/>
              <a:gd name="connsiteY2" fmla="*/ 0 h 476533"/>
              <a:gd name="connsiteX3" fmla="*/ 2647362 w 2647362"/>
              <a:gd name="connsiteY3" fmla="*/ 476533 h 476533"/>
              <a:gd name="connsiteX4" fmla="*/ 225505 w 2647362"/>
              <a:gd name="connsiteY4" fmla="*/ 476533 h 476533"/>
              <a:gd name="connsiteX0" fmla="*/ 225505 w 2675142"/>
              <a:gd name="connsiteY0" fmla="*/ 476533 h 476533"/>
              <a:gd name="connsiteX1" fmla="*/ 0 w 2675142"/>
              <a:gd name="connsiteY1" fmla="*/ 0 h 476533"/>
              <a:gd name="connsiteX2" fmla="*/ 2675142 w 2675142"/>
              <a:gd name="connsiteY2" fmla="*/ 0 h 476533"/>
              <a:gd name="connsiteX3" fmla="*/ 2647362 w 2675142"/>
              <a:gd name="connsiteY3" fmla="*/ 476533 h 476533"/>
              <a:gd name="connsiteX4" fmla="*/ 225505 w 2675142"/>
              <a:gd name="connsiteY4" fmla="*/ 476533 h 476533"/>
              <a:gd name="connsiteX0" fmla="*/ 225505 w 2652779"/>
              <a:gd name="connsiteY0" fmla="*/ 476533 h 476533"/>
              <a:gd name="connsiteX1" fmla="*/ 0 w 2652779"/>
              <a:gd name="connsiteY1" fmla="*/ 0 h 476533"/>
              <a:gd name="connsiteX2" fmla="*/ 2652779 w 2652779"/>
              <a:gd name="connsiteY2" fmla="*/ 9666 h 476533"/>
              <a:gd name="connsiteX3" fmla="*/ 2647362 w 2652779"/>
              <a:gd name="connsiteY3" fmla="*/ 476533 h 476533"/>
              <a:gd name="connsiteX4" fmla="*/ 225505 w 2652779"/>
              <a:gd name="connsiteY4" fmla="*/ 476533 h 476533"/>
              <a:gd name="connsiteX0" fmla="*/ 225505 w 2652779"/>
              <a:gd name="connsiteY0" fmla="*/ 476533 h 476533"/>
              <a:gd name="connsiteX1" fmla="*/ 0 w 2652779"/>
              <a:gd name="connsiteY1" fmla="*/ 0 h 476533"/>
              <a:gd name="connsiteX2" fmla="*/ 2652779 w 2652779"/>
              <a:gd name="connsiteY2" fmla="*/ 0 h 476533"/>
              <a:gd name="connsiteX3" fmla="*/ 2647362 w 2652779"/>
              <a:gd name="connsiteY3" fmla="*/ 476533 h 476533"/>
              <a:gd name="connsiteX4" fmla="*/ 225505 w 2652779"/>
              <a:gd name="connsiteY4" fmla="*/ 476533 h 476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779" h="476533">
                <a:moveTo>
                  <a:pt x="225505" y="476533"/>
                </a:moveTo>
                <a:lnTo>
                  <a:pt x="0" y="0"/>
                </a:lnTo>
                <a:lnTo>
                  <a:pt x="2652779" y="0"/>
                </a:lnTo>
                <a:cubicBezTo>
                  <a:pt x="2650973" y="155622"/>
                  <a:pt x="2649168" y="320911"/>
                  <a:pt x="2647362" y="476533"/>
                </a:cubicBezTo>
                <a:lnTo>
                  <a:pt x="225505" y="476533"/>
                </a:lnTo>
                <a:close/>
              </a:path>
            </a:pathLst>
          </a:custGeom>
          <a:solidFill>
            <a:srgbClr val="3C4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3C4981"/>
              </a:solidFill>
            </a:endParaRPr>
          </a:p>
        </p:txBody>
      </p:sp>
      <p:sp>
        <p:nvSpPr>
          <p:cNvPr id="21" name="Title 1">
            <a:extLst>
              <a:ext uri="{FF2B5EF4-FFF2-40B4-BE49-F238E27FC236}">
                <a16:creationId xmlns:a16="http://schemas.microsoft.com/office/drawing/2014/main" id="{3C7EBFF1-6BC6-E846-9906-84946E4E0254}"/>
              </a:ext>
            </a:extLst>
          </p:cNvPr>
          <p:cNvSpPr>
            <a:spLocks noGrp="1"/>
          </p:cNvSpPr>
          <p:nvPr>
            <p:ph type="title"/>
          </p:nvPr>
        </p:nvSpPr>
        <p:spPr>
          <a:xfrm>
            <a:off x="7413385" y="1594423"/>
            <a:ext cx="4015409" cy="1838532"/>
          </a:xfrm>
        </p:spPr>
        <p:txBody>
          <a:bodyPr anchor="t">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686952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78B642-17D3-B84F-99EF-6ACFD289706A}"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CA05C-A280-0D44-9080-E06B3C959182}" type="slidenum">
              <a:rPr lang="en-US" smtClean="0"/>
              <a:t>‹#›</a:t>
            </a:fld>
            <a:endParaRPr lang="en-US"/>
          </a:p>
        </p:txBody>
      </p:sp>
    </p:spTree>
    <p:extLst>
      <p:ext uri="{BB962C8B-B14F-4D97-AF65-F5344CB8AC3E}">
        <p14:creationId xmlns:p14="http://schemas.microsoft.com/office/powerpoint/2010/main" val="3845751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78B642-17D3-B84F-99EF-6ACFD289706A}"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CA05C-A280-0D44-9080-E06B3C959182}" type="slidenum">
              <a:rPr lang="en-US" smtClean="0"/>
              <a:t>‹#›</a:t>
            </a:fld>
            <a:endParaRPr lang="en-US"/>
          </a:p>
        </p:txBody>
      </p:sp>
    </p:spTree>
    <p:extLst>
      <p:ext uri="{BB962C8B-B14F-4D97-AF65-F5344CB8AC3E}">
        <p14:creationId xmlns:p14="http://schemas.microsoft.com/office/powerpoint/2010/main" val="3090340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divider slide">
    <p:spTree>
      <p:nvGrpSpPr>
        <p:cNvPr id="1" name=""/>
        <p:cNvGrpSpPr/>
        <p:nvPr/>
      </p:nvGrpSpPr>
      <p:grpSpPr>
        <a:xfrm>
          <a:off x="0" y="0"/>
          <a:ext cx="0" cy="0"/>
          <a:chOff x="0" y="0"/>
          <a:chExt cx="0" cy="0"/>
        </a:xfrm>
      </p:grpSpPr>
      <p:sp>
        <p:nvSpPr>
          <p:cNvPr id="19" name="Parallelogram 30">
            <a:extLst>
              <a:ext uri="{FF2B5EF4-FFF2-40B4-BE49-F238E27FC236}">
                <a16:creationId xmlns:a16="http://schemas.microsoft.com/office/drawing/2014/main" id="{FF5D939C-5A8E-4548-9718-8C43195800DF}"/>
              </a:ext>
            </a:extLst>
          </p:cNvPr>
          <p:cNvSpPr/>
          <p:nvPr userDrawn="1"/>
        </p:nvSpPr>
        <p:spPr>
          <a:xfrm>
            <a:off x="3048984" y="-5404"/>
            <a:ext cx="3529816" cy="489977"/>
          </a:xfrm>
          <a:custGeom>
            <a:avLst/>
            <a:gdLst>
              <a:gd name="connsiteX0" fmla="*/ 0 w 2557462"/>
              <a:gd name="connsiteY0" fmla="*/ 457200 h 457200"/>
              <a:gd name="connsiteX1" fmla="*/ 0 w 2557462"/>
              <a:gd name="connsiteY1" fmla="*/ 0 h 457200"/>
              <a:gd name="connsiteX2" fmla="*/ 2557462 w 2557462"/>
              <a:gd name="connsiteY2" fmla="*/ 0 h 457200"/>
              <a:gd name="connsiteX3" fmla="*/ 2557462 w 2557462"/>
              <a:gd name="connsiteY3" fmla="*/ 457200 h 457200"/>
              <a:gd name="connsiteX4" fmla="*/ 0 w 2557462"/>
              <a:gd name="connsiteY4" fmla="*/ 457200 h 457200"/>
              <a:gd name="connsiteX0" fmla="*/ 262328 w 2557462"/>
              <a:gd name="connsiteY0" fmla="*/ 457200 h 457200"/>
              <a:gd name="connsiteX1" fmla="*/ 0 w 2557462"/>
              <a:gd name="connsiteY1" fmla="*/ 0 h 457200"/>
              <a:gd name="connsiteX2" fmla="*/ 2557462 w 2557462"/>
              <a:gd name="connsiteY2" fmla="*/ 0 h 457200"/>
              <a:gd name="connsiteX3" fmla="*/ 2557462 w 2557462"/>
              <a:gd name="connsiteY3" fmla="*/ 457200 h 457200"/>
              <a:gd name="connsiteX4" fmla="*/ 262328 w 2557462"/>
              <a:gd name="connsiteY4" fmla="*/ 457200 h 457200"/>
              <a:gd name="connsiteX0" fmla="*/ 344774 w 2639908"/>
              <a:gd name="connsiteY0" fmla="*/ 457200 h 457200"/>
              <a:gd name="connsiteX1" fmla="*/ 0 w 2639908"/>
              <a:gd name="connsiteY1" fmla="*/ 0 h 457200"/>
              <a:gd name="connsiteX2" fmla="*/ 2639908 w 2639908"/>
              <a:gd name="connsiteY2" fmla="*/ 0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57658 w 2639908"/>
              <a:gd name="connsiteY2" fmla="*/ 0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50163 w 2639908"/>
              <a:gd name="connsiteY2" fmla="*/ 14990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50163 w 2639908"/>
              <a:gd name="connsiteY2" fmla="*/ 7495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57658 w 2639908"/>
              <a:gd name="connsiteY2" fmla="*/ 14990 h 457200"/>
              <a:gd name="connsiteX3" fmla="*/ 2639908 w 2639908"/>
              <a:gd name="connsiteY3" fmla="*/ 457200 h 457200"/>
              <a:gd name="connsiteX4" fmla="*/ 344774 w 2639908"/>
              <a:gd name="connsiteY4" fmla="*/ 457200 h 457200"/>
              <a:gd name="connsiteX0" fmla="*/ 344774 w 2639908"/>
              <a:gd name="connsiteY0" fmla="*/ 472190 h 472190"/>
              <a:gd name="connsiteX1" fmla="*/ 0 w 2639908"/>
              <a:gd name="connsiteY1" fmla="*/ 14990 h 472190"/>
              <a:gd name="connsiteX2" fmla="*/ 2250163 w 2639908"/>
              <a:gd name="connsiteY2" fmla="*/ 0 h 472190"/>
              <a:gd name="connsiteX3" fmla="*/ 2639908 w 2639908"/>
              <a:gd name="connsiteY3" fmla="*/ 472190 h 472190"/>
              <a:gd name="connsiteX4" fmla="*/ 344774 w 2639908"/>
              <a:gd name="connsiteY4" fmla="*/ 472190 h 472190"/>
              <a:gd name="connsiteX0" fmla="*/ 344774 w 2639908"/>
              <a:gd name="connsiteY0" fmla="*/ 457200 h 457200"/>
              <a:gd name="connsiteX1" fmla="*/ 0 w 2639908"/>
              <a:gd name="connsiteY1" fmla="*/ 0 h 457200"/>
              <a:gd name="connsiteX2" fmla="*/ 2250163 w 2639908"/>
              <a:gd name="connsiteY2" fmla="*/ 7495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65153 w 2639908"/>
              <a:gd name="connsiteY2" fmla="*/ 0 h 457200"/>
              <a:gd name="connsiteX3" fmla="*/ 2639908 w 2639908"/>
              <a:gd name="connsiteY3" fmla="*/ 457200 h 457200"/>
              <a:gd name="connsiteX4" fmla="*/ 344774 w 2639908"/>
              <a:gd name="connsiteY4" fmla="*/ 457200 h 457200"/>
              <a:gd name="connsiteX0" fmla="*/ 262776 w 2639908"/>
              <a:gd name="connsiteY0" fmla="*/ 495865 h 495865"/>
              <a:gd name="connsiteX1" fmla="*/ 0 w 2639908"/>
              <a:gd name="connsiteY1" fmla="*/ 0 h 495865"/>
              <a:gd name="connsiteX2" fmla="*/ 2265153 w 2639908"/>
              <a:gd name="connsiteY2" fmla="*/ 0 h 495865"/>
              <a:gd name="connsiteX3" fmla="*/ 2639908 w 2639908"/>
              <a:gd name="connsiteY3" fmla="*/ 457200 h 495865"/>
              <a:gd name="connsiteX4" fmla="*/ 262776 w 2639908"/>
              <a:gd name="connsiteY4" fmla="*/ 495865 h 495865"/>
              <a:gd name="connsiteX0" fmla="*/ 240413 w 2639908"/>
              <a:gd name="connsiteY0" fmla="*/ 457200 h 457200"/>
              <a:gd name="connsiteX1" fmla="*/ 0 w 2639908"/>
              <a:gd name="connsiteY1" fmla="*/ 0 h 457200"/>
              <a:gd name="connsiteX2" fmla="*/ 2265153 w 2639908"/>
              <a:gd name="connsiteY2" fmla="*/ 0 h 457200"/>
              <a:gd name="connsiteX3" fmla="*/ 2639908 w 2639908"/>
              <a:gd name="connsiteY3" fmla="*/ 457200 h 457200"/>
              <a:gd name="connsiteX4" fmla="*/ 240413 w 2639908"/>
              <a:gd name="connsiteY4" fmla="*/ 457200 h 457200"/>
              <a:gd name="connsiteX0" fmla="*/ 225505 w 2639908"/>
              <a:gd name="connsiteY0" fmla="*/ 447534 h 457200"/>
              <a:gd name="connsiteX1" fmla="*/ 0 w 2639908"/>
              <a:gd name="connsiteY1" fmla="*/ 0 h 457200"/>
              <a:gd name="connsiteX2" fmla="*/ 2265153 w 2639908"/>
              <a:gd name="connsiteY2" fmla="*/ 0 h 457200"/>
              <a:gd name="connsiteX3" fmla="*/ 2639908 w 2639908"/>
              <a:gd name="connsiteY3" fmla="*/ 457200 h 457200"/>
              <a:gd name="connsiteX4" fmla="*/ 225505 w 2639908"/>
              <a:gd name="connsiteY4" fmla="*/ 447534 h 457200"/>
              <a:gd name="connsiteX0" fmla="*/ 225505 w 2639908"/>
              <a:gd name="connsiteY0" fmla="*/ 476533 h 476533"/>
              <a:gd name="connsiteX1" fmla="*/ 0 w 2639908"/>
              <a:gd name="connsiteY1" fmla="*/ 0 h 476533"/>
              <a:gd name="connsiteX2" fmla="*/ 2265153 w 2639908"/>
              <a:gd name="connsiteY2" fmla="*/ 0 h 476533"/>
              <a:gd name="connsiteX3" fmla="*/ 2639908 w 2639908"/>
              <a:gd name="connsiteY3" fmla="*/ 457200 h 476533"/>
              <a:gd name="connsiteX4" fmla="*/ 225505 w 2639908"/>
              <a:gd name="connsiteY4" fmla="*/ 476533 h 476533"/>
              <a:gd name="connsiteX0" fmla="*/ 225505 w 2639908"/>
              <a:gd name="connsiteY0" fmla="*/ 476533 h 486199"/>
              <a:gd name="connsiteX1" fmla="*/ 0 w 2639908"/>
              <a:gd name="connsiteY1" fmla="*/ 0 h 486199"/>
              <a:gd name="connsiteX2" fmla="*/ 2265153 w 2639908"/>
              <a:gd name="connsiteY2" fmla="*/ 0 h 486199"/>
              <a:gd name="connsiteX3" fmla="*/ 2639908 w 2639908"/>
              <a:gd name="connsiteY3" fmla="*/ 486199 h 486199"/>
              <a:gd name="connsiteX4" fmla="*/ 225505 w 2639908"/>
              <a:gd name="connsiteY4" fmla="*/ 476533 h 486199"/>
              <a:gd name="connsiteX0" fmla="*/ 225505 w 2647362"/>
              <a:gd name="connsiteY0" fmla="*/ 476533 h 476533"/>
              <a:gd name="connsiteX1" fmla="*/ 0 w 2647362"/>
              <a:gd name="connsiteY1" fmla="*/ 0 h 476533"/>
              <a:gd name="connsiteX2" fmla="*/ 2265153 w 2647362"/>
              <a:gd name="connsiteY2" fmla="*/ 0 h 476533"/>
              <a:gd name="connsiteX3" fmla="*/ 2647362 w 2647362"/>
              <a:gd name="connsiteY3" fmla="*/ 476533 h 476533"/>
              <a:gd name="connsiteX4" fmla="*/ 225505 w 2647362"/>
              <a:gd name="connsiteY4" fmla="*/ 476533 h 476533"/>
              <a:gd name="connsiteX0" fmla="*/ 225505 w 2647362"/>
              <a:gd name="connsiteY0" fmla="*/ 476533 h 476533"/>
              <a:gd name="connsiteX1" fmla="*/ 0 w 2647362"/>
              <a:gd name="connsiteY1" fmla="*/ 0 h 476533"/>
              <a:gd name="connsiteX2" fmla="*/ 2265153 w 2647362"/>
              <a:gd name="connsiteY2" fmla="*/ 0 h 476533"/>
              <a:gd name="connsiteX3" fmla="*/ 2647362 w 2647362"/>
              <a:gd name="connsiteY3" fmla="*/ 457200 h 476533"/>
              <a:gd name="connsiteX4" fmla="*/ 225505 w 2647362"/>
              <a:gd name="connsiteY4" fmla="*/ 476533 h 476533"/>
              <a:gd name="connsiteX0" fmla="*/ 225505 w 2647362"/>
              <a:gd name="connsiteY0" fmla="*/ 476533 h 476533"/>
              <a:gd name="connsiteX1" fmla="*/ 0 w 2647362"/>
              <a:gd name="connsiteY1" fmla="*/ 0 h 476533"/>
              <a:gd name="connsiteX2" fmla="*/ 2265153 w 2647362"/>
              <a:gd name="connsiteY2" fmla="*/ 0 h 476533"/>
              <a:gd name="connsiteX3" fmla="*/ 2647362 w 2647362"/>
              <a:gd name="connsiteY3" fmla="*/ 476533 h 476533"/>
              <a:gd name="connsiteX4" fmla="*/ 225505 w 2647362"/>
              <a:gd name="connsiteY4" fmla="*/ 476533 h 476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362" h="476533">
                <a:moveTo>
                  <a:pt x="225505" y="476533"/>
                </a:moveTo>
                <a:lnTo>
                  <a:pt x="0" y="0"/>
                </a:lnTo>
                <a:lnTo>
                  <a:pt x="2265153" y="0"/>
                </a:lnTo>
                <a:lnTo>
                  <a:pt x="2647362" y="476533"/>
                </a:lnTo>
                <a:lnTo>
                  <a:pt x="225505" y="476533"/>
                </a:lnTo>
                <a:close/>
              </a:path>
            </a:pathLst>
          </a:custGeom>
          <a:solidFill>
            <a:srgbClr val="3C4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3C498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78B642-17D3-B84F-99EF-6ACFD289706A}"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CA05C-A280-0D44-9080-E06B3C959182}" type="slidenum">
              <a:rPr lang="en-US" smtClean="0"/>
              <a:t>‹#›</a:t>
            </a:fld>
            <a:endParaRPr lang="en-US"/>
          </a:p>
        </p:txBody>
      </p:sp>
      <p:pic>
        <p:nvPicPr>
          <p:cNvPr id="9" name="Picture 8">
            <a:extLst>
              <a:ext uri="{FF2B5EF4-FFF2-40B4-BE49-F238E27FC236}">
                <a16:creationId xmlns:a16="http://schemas.microsoft.com/office/drawing/2014/main" id="{9E6CAFEC-634A-3547-81AC-9F731C8DB1A9}"/>
              </a:ext>
            </a:extLst>
          </p:cNvPr>
          <p:cNvPicPr>
            <a:picLocks noChangeAspect="1"/>
          </p:cNvPicPr>
          <p:nvPr userDrawn="1"/>
        </p:nvPicPr>
        <p:blipFill>
          <a:blip r:embed="rId2">
            <a:alphaModFix amt="5000"/>
          </a:blip>
          <a:stretch>
            <a:fillRect/>
          </a:stretch>
        </p:blipFill>
        <p:spPr>
          <a:xfrm>
            <a:off x="2227175" y="-21305"/>
            <a:ext cx="1556631" cy="2129927"/>
          </a:xfrm>
          <a:prstGeom prst="rect">
            <a:avLst/>
          </a:prstGeom>
        </p:spPr>
      </p:pic>
      <p:pic>
        <p:nvPicPr>
          <p:cNvPr id="10" name="Picture 9">
            <a:extLst>
              <a:ext uri="{FF2B5EF4-FFF2-40B4-BE49-F238E27FC236}">
                <a16:creationId xmlns:a16="http://schemas.microsoft.com/office/drawing/2014/main" id="{DE0BC748-7710-0F43-A9F1-7E1406EED7E3}"/>
              </a:ext>
            </a:extLst>
          </p:cNvPr>
          <p:cNvPicPr>
            <a:picLocks noChangeAspect="1"/>
          </p:cNvPicPr>
          <p:nvPr userDrawn="1"/>
        </p:nvPicPr>
        <p:blipFill>
          <a:blip r:embed="rId2">
            <a:alphaModFix amt="5000"/>
          </a:blip>
          <a:stretch>
            <a:fillRect/>
          </a:stretch>
        </p:blipFill>
        <p:spPr>
          <a:xfrm>
            <a:off x="13809" y="-21305"/>
            <a:ext cx="1556631" cy="2129927"/>
          </a:xfrm>
          <a:prstGeom prst="rect">
            <a:avLst/>
          </a:prstGeom>
        </p:spPr>
      </p:pic>
      <p:pic>
        <p:nvPicPr>
          <p:cNvPr id="11" name="Picture 10">
            <a:extLst>
              <a:ext uri="{FF2B5EF4-FFF2-40B4-BE49-F238E27FC236}">
                <a16:creationId xmlns:a16="http://schemas.microsoft.com/office/drawing/2014/main" id="{6C1E0648-A5AB-DF4E-AD0C-77E928BC84BA}"/>
              </a:ext>
            </a:extLst>
          </p:cNvPr>
          <p:cNvPicPr>
            <a:picLocks noChangeAspect="1"/>
          </p:cNvPicPr>
          <p:nvPr userDrawn="1"/>
        </p:nvPicPr>
        <p:blipFill>
          <a:blip r:embed="rId2">
            <a:alphaModFix amt="5000"/>
          </a:blip>
          <a:stretch>
            <a:fillRect/>
          </a:stretch>
        </p:blipFill>
        <p:spPr>
          <a:xfrm>
            <a:off x="3280634" y="1582576"/>
            <a:ext cx="1556631" cy="2129927"/>
          </a:xfrm>
          <a:prstGeom prst="rect">
            <a:avLst/>
          </a:prstGeom>
        </p:spPr>
      </p:pic>
      <p:pic>
        <p:nvPicPr>
          <p:cNvPr id="12" name="Picture 11">
            <a:extLst>
              <a:ext uri="{FF2B5EF4-FFF2-40B4-BE49-F238E27FC236}">
                <a16:creationId xmlns:a16="http://schemas.microsoft.com/office/drawing/2014/main" id="{EADCC4AF-C900-B942-82FB-A296061F705A}"/>
              </a:ext>
            </a:extLst>
          </p:cNvPr>
          <p:cNvPicPr>
            <a:picLocks noChangeAspect="1"/>
          </p:cNvPicPr>
          <p:nvPr userDrawn="1"/>
        </p:nvPicPr>
        <p:blipFill>
          <a:blip r:embed="rId2">
            <a:alphaModFix amt="5000"/>
          </a:blip>
          <a:stretch>
            <a:fillRect/>
          </a:stretch>
        </p:blipFill>
        <p:spPr>
          <a:xfrm>
            <a:off x="1122780" y="1582576"/>
            <a:ext cx="1556631" cy="2129927"/>
          </a:xfrm>
          <a:prstGeom prst="rect">
            <a:avLst/>
          </a:prstGeom>
        </p:spPr>
      </p:pic>
      <p:pic>
        <p:nvPicPr>
          <p:cNvPr id="13" name="Picture 12">
            <a:extLst>
              <a:ext uri="{FF2B5EF4-FFF2-40B4-BE49-F238E27FC236}">
                <a16:creationId xmlns:a16="http://schemas.microsoft.com/office/drawing/2014/main" id="{BA1DC97C-9593-4447-BFF7-51443CBB954B}"/>
              </a:ext>
            </a:extLst>
          </p:cNvPr>
          <p:cNvPicPr>
            <a:picLocks noChangeAspect="1"/>
          </p:cNvPicPr>
          <p:nvPr userDrawn="1"/>
        </p:nvPicPr>
        <p:blipFill>
          <a:blip r:embed="rId2">
            <a:alphaModFix amt="5000"/>
          </a:blip>
          <a:stretch>
            <a:fillRect/>
          </a:stretch>
        </p:blipFill>
        <p:spPr>
          <a:xfrm>
            <a:off x="4361367" y="3197907"/>
            <a:ext cx="1556631" cy="2129927"/>
          </a:xfrm>
          <a:prstGeom prst="rect">
            <a:avLst/>
          </a:prstGeom>
        </p:spPr>
      </p:pic>
      <p:pic>
        <p:nvPicPr>
          <p:cNvPr id="14" name="Picture 13">
            <a:extLst>
              <a:ext uri="{FF2B5EF4-FFF2-40B4-BE49-F238E27FC236}">
                <a16:creationId xmlns:a16="http://schemas.microsoft.com/office/drawing/2014/main" id="{97D11610-04B6-AC46-B758-E0A4C409CA84}"/>
              </a:ext>
            </a:extLst>
          </p:cNvPr>
          <p:cNvPicPr>
            <a:picLocks noChangeAspect="1"/>
          </p:cNvPicPr>
          <p:nvPr userDrawn="1"/>
        </p:nvPicPr>
        <p:blipFill>
          <a:blip r:embed="rId2">
            <a:alphaModFix amt="5000"/>
          </a:blip>
          <a:stretch>
            <a:fillRect/>
          </a:stretch>
        </p:blipFill>
        <p:spPr>
          <a:xfrm>
            <a:off x="2227175" y="3197907"/>
            <a:ext cx="1556631" cy="2129927"/>
          </a:xfrm>
          <a:prstGeom prst="rect">
            <a:avLst/>
          </a:prstGeom>
        </p:spPr>
      </p:pic>
      <p:pic>
        <p:nvPicPr>
          <p:cNvPr id="15" name="Picture 14">
            <a:extLst>
              <a:ext uri="{FF2B5EF4-FFF2-40B4-BE49-F238E27FC236}">
                <a16:creationId xmlns:a16="http://schemas.microsoft.com/office/drawing/2014/main" id="{3F800B79-2D3A-1840-B27F-F0254A5238FB}"/>
              </a:ext>
            </a:extLst>
          </p:cNvPr>
          <p:cNvPicPr>
            <a:picLocks noChangeAspect="1"/>
          </p:cNvPicPr>
          <p:nvPr userDrawn="1"/>
        </p:nvPicPr>
        <p:blipFill>
          <a:blip r:embed="rId2">
            <a:alphaModFix amt="5000"/>
          </a:blip>
          <a:stretch>
            <a:fillRect/>
          </a:stretch>
        </p:blipFill>
        <p:spPr>
          <a:xfrm>
            <a:off x="5470338" y="4809376"/>
            <a:ext cx="1556631" cy="2129927"/>
          </a:xfrm>
          <a:prstGeom prst="rect">
            <a:avLst/>
          </a:prstGeom>
        </p:spPr>
      </p:pic>
      <p:pic>
        <p:nvPicPr>
          <p:cNvPr id="16" name="Picture 15">
            <a:extLst>
              <a:ext uri="{FF2B5EF4-FFF2-40B4-BE49-F238E27FC236}">
                <a16:creationId xmlns:a16="http://schemas.microsoft.com/office/drawing/2014/main" id="{8C417355-DEE1-D842-ACF6-39473C004300}"/>
              </a:ext>
            </a:extLst>
          </p:cNvPr>
          <p:cNvPicPr>
            <a:picLocks noChangeAspect="1"/>
          </p:cNvPicPr>
          <p:nvPr userDrawn="1"/>
        </p:nvPicPr>
        <p:blipFill>
          <a:blip r:embed="rId2">
            <a:alphaModFix amt="5000"/>
          </a:blip>
          <a:stretch>
            <a:fillRect/>
          </a:stretch>
        </p:blipFill>
        <p:spPr>
          <a:xfrm>
            <a:off x="3280634" y="4809376"/>
            <a:ext cx="1556631" cy="2129927"/>
          </a:xfrm>
          <a:prstGeom prst="rect">
            <a:avLst/>
          </a:prstGeom>
        </p:spPr>
      </p:pic>
      <p:sp>
        <p:nvSpPr>
          <p:cNvPr id="20" name="Parallelogram 30">
            <a:extLst>
              <a:ext uri="{FF2B5EF4-FFF2-40B4-BE49-F238E27FC236}">
                <a16:creationId xmlns:a16="http://schemas.microsoft.com/office/drawing/2014/main" id="{D8AB5936-D7F0-2043-A324-FF28D41D4660}"/>
              </a:ext>
            </a:extLst>
          </p:cNvPr>
          <p:cNvSpPr/>
          <p:nvPr userDrawn="1"/>
        </p:nvSpPr>
        <p:spPr>
          <a:xfrm>
            <a:off x="8662183" y="6371118"/>
            <a:ext cx="3537039" cy="489977"/>
          </a:xfrm>
          <a:custGeom>
            <a:avLst/>
            <a:gdLst>
              <a:gd name="connsiteX0" fmla="*/ 0 w 2557462"/>
              <a:gd name="connsiteY0" fmla="*/ 457200 h 457200"/>
              <a:gd name="connsiteX1" fmla="*/ 0 w 2557462"/>
              <a:gd name="connsiteY1" fmla="*/ 0 h 457200"/>
              <a:gd name="connsiteX2" fmla="*/ 2557462 w 2557462"/>
              <a:gd name="connsiteY2" fmla="*/ 0 h 457200"/>
              <a:gd name="connsiteX3" fmla="*/ 2557462 w 2557462"/>
              <a:gd name="connsiteY3" fmla="*/ 457200 h 457200"/>
              <a:gd name="connsiteX4" fmla="*/ 0 w 2557462"/>
              <a:gd name="connsiteY4" fmla="*/ 457200 h 457200"/>
              <a:gd name="connsiteX0" fmla="*/ 262328 w 2557462"/>
              <a:gd name="connsiteY0" fmla="*/ 457200 h 457200"/>
              <a:gd name="connsiteX1" fmla="*/ 0 w 2557462"/>
              <a:gd name="connsiteY1" fmla="*/ 0 h 457200"/>
              <a:gd name="connsiteX2" fmla="*/ 2557462 w 2557462"/>
              <a:gd name="connsiteY2" fmla="*/ 0 h 457200"/>
              <a:gd name="connsiteX3" fmla="*/ 2557462 w 2557462"/>
              <a:gd name="connsiteY3" fmla="*/ 457200 h 457200"/>
              <a:gd name="connsiteX4" fmla="*/ 262328 w 2557462"/>
              <a:gd name="connsiteY4" fmla="*/ 457200 h 457200"/>
              <a:gd name="connsiteX0" fmla="*/ 344774 w 2639908"/>
              <a:gd name="connsiteY0" fmla="*/ 457200 h 457200"/>
              <a:gd name="connsiteX1" fmla="*/ 0 w 2639908"/>
              <a:gd name="connsiteY1" fmla="*/ 0 h 457200"/>
              <a:gd name="connsiteX2" fmla="*/ 2639908 w 2639908"/>
              <a:gd name="connsiteY2" fmla="*/ 0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57658 w 2639908"/>
              <a:gd name="connsiteY2" fmla="*/ 0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50163 w 2639908"/>
              <a:gd name="connsiteY2" fmla="*/ 14990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50163 w 2639908"/>
              <a:gd name="connsiteY2" fmla="*/ 7495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57658 w 2639908"/>
              <a:gd name="connsiteY2" fmla="*/ 14990 h 457200"/>
              <a:gd name="connsiteX3" fmla="*/ 2639908 w 2639908"/>
              <a:gd name="connsiteY3" fmla="*/ 457200 h 457200"/>
              <a:gd name="connsiteX4" fmla="*/ 344774 w 2639908"/>
              <a:gd name="connsiteY4" fmla="*/ 457200 h 457200"/>
              <a:gd name="connsiteX0" fmla="*/ 344774 w 2639908"/>
              <a:gd name="connsiteY0" fmla="*/ 472190 h 472190"/>
              <a:gd name="connsiteX1" fmla="*/ 0 w 2639908"/>
              <a:gd name="connsiteY1" fmla="*/ 14990 h 472190"/>
              <a:gd name="connsiteX2" fmla="*/ 2250163 w 2639908"/>
              <a:gd name="connsiteY2" fmla="*/ 0 h 472190"/>
              <a:gd name="connsiteX3" fmla="*/ 2639908 w 2639908"/>
              <a:gd name="connsiteY3" fmla="*/ 472190 h 472190"/>
              <a:gd name="connsiteX4" fmla="*/ 344774 w 2639908"/>
              <a:gd name="connsiteY4" fmla="*/ 472190 h 472190"/>
              <a:gd name="connsiteX0" fmla="*/ 344774 w 2639908"/>
              <a:gd name="connsiteY0" fmla="*/ 457200 h 457200"/>
              <a:gd name="connsiteX1" fmla="*/ 0 w 2639908"/>
              <a:gd name="connsiteY1" fmla="*/ 0 h 457200"/>
              <a:gd name="connsiteX2" fmla="*/ 2250163 w 2639908"/>
              <a:gd name="connsiteY2" fmla="*/ 7495 h 457200"/>
              <a:gd name="connsiteX3" fmla="*/ 2639908 w 2639908"/>
              <a:gd name="connsiteY3" fmla="*/ 457200 h 457200"/>
              <a:gd name="connsiteX4" fmla="*/ 344774 w 2639908"/>
              <a:gd name="connsiteY4" fmla="*/ 457200 h 457200"/>
              <a:gd name="connsiteX0" fmla="*/ 344774 w 2639908"/>
              <a:gd name="connsiteY0" fmla="*/ 457200 h 457200"/>
              <a:gd name="connsiteX1" fmla="*/ 0 w 2639908"/>
              <a:gd name="connsiteY1" fmla="*/ 0 h 457200"/>
              <a:gd name="connsiteX2" fmla="*/ 2265153 w 2639908"/>
              <a:gd name="connsiteY2" fmla="*/ 0 h 457200"/>
              <a:gd name="connsiteX3" fmla="*/ 2639908 w 2639908"/>
              <a:gd name="connsiteY3" fmla="*/ 457200 h 457200"/>
              <a:gd name="connsiteX4" fmla="*/ 344774 w 2639908"/>
              <a:gd name="connsiteY4" fmla="*/ 457200 h 457200"/>
              <a:gd name="connsiteX0" fmla="*/ 262776 w 2639908"/>
              <a:gd name="connsiteY0" fmla="*/ 495865 h 495865"/>
              <a:gd name="connsiteX1" fmla="*/ 0 w 2639908"/>
              <a:gd name="connsiteY1" fmla="*/ 0 h 495865"/>
              <a:gd name="connsiteX2" fmla="*/ 2265153 w 2639908"/>
              <a:gd name="connsiteY2" fmla="*/ 0 h 495865"/>
              <a:gd name="connsiteX3" fmla="*/ 2639908 w 2639908"/>
              <a:gd name="connsiteY3" fmla="*/ 457200 h 495865"/>
              <a:gd name="connsiteX4" fmla="*/ 262776 w 2639908"/>
              <a:gd name="connsiteY4" fmla="*/ 495865 h 495865"/>
              <a:gd name="connsiteX0" fmla="*/ 240413 w 2639908"/>
              <a:gd name="connsiteY0" fmla="*/ 457200 h 457200"/>
              <a:gd name="connsiteX1" fmla="*/ 0 w 2639908"/>
              <a:gd name="connsiteY1" fmla="*/ 0 h 457200"/>
              <a:gd name="connsiteX2" fmla="*/ 2265153 w 2639908"/>
              <a:gd name="connsiteY2" fmla="*/ 0 h 457200"/>
              <a:gd name="connsiteX3" fmla="*/ 2639908 w 2639908"/>
              <a:gd name="connsiteY3" fmla="*/ 457200 h 457200"/>
              <a:gd name="connsiteX4" fmla="*/ 240413 w 2639908"/>
              <a:gd name="connsiteY4" fmla="*/ 457200 h 457200"/>
              <a:gd name="connsiteX0" fmla="*/ 225505 w 2639908"/>
              <a:gd name="connsiteY0" fmla="*/ 447534 h 457200"/>
              <a:gd name="connsiteX1" fmla="*/ 0 w 2639908"/>
              <a:gd name="connsiteY1" fmla="*/ 0 h 457200"/>
              <a:gd name="connsiteX2" fmla="*/ 2265153 w 2639908"/>
              <a:gd name="connsiteY2" fmla="*/ 0 h 457200"/>
              <a:gd name="connsiteX3" fmla="*/ 2639908 w 2639908"/>
              <a:gd name="connsiteY3" fmla="*/ 457200 h 457200"/>
              <a:gd name="connsiteX4" fmla="*/ 225505 w 2639908"/>
              <a:gd name="connsiteY4" fmla="*/ 447534 h 457200"/>
              <a:gd name="connsiteX0" fmla="*/ 225505 w 2639908"/>
              <a:gd name="connsiteY0" fmla="*/ 476533 h 476533"/>
              <a:gd name="connsiteX1" fmla="*/ 0 w 2639908"/>
              <a:gd name="connsiteY1" fmla="*/ 0 h 476533"/>
              <a:gd name="connsiteX2" fmla="*/ 2265153 w 2639908"/>
              <a:gd name="connsiteY2" fmla="*/ 0 h 476533"/>
              <a:gd name="connsiteX3" fmla="*/ 2639908 w 2639908"/>
              <a:gd name="connsiteY3" fmla="*/ 457200 h 476533"/>
              <a:gd name="connsiteX4" fmla="*/ 225505 w 2639908"/>
              <a:gd name="connsiteY4" fmla="*/ 476533 h 476533"/>
              <a:gd name="connsiteX0" fmla="*/ 225505 w 2639908"/>
              <a:gd name="connsiteY0" fmla="*/ 476533 h 486199"/>
              <a:gd name="connsiteX1" fmla="*/ 0 w 2639908"/>
              <a:gd name="connsiteY1" fmla="*/ 0 h 486199"/>
              <a:gd name="connsiteX2" fmla="*/ 2265153 w 2639908"/>
              <a:gd name="connsiteY2" fmla="*/ 0 h 486199"/>
              <a:gd name="connsiteX3" fmla="*/ 2639908 w 2639908"/>
              <a:gd name="connsiteY3" fmla="*/ 486199 h 486199"/>
              <a:gd name="connsiteX4" fmla="*/ 225505 w 2639908"/>
              <a:gd name="connsiteY4" fmla="*/ 476533 h 486199"/>
              <a:gd name="connsiteX0" fmla="*/ 225505 w 2647362"/>
              <a:gd name="connsiteY0" fmla="*/ 476533 h 476533"/>
              <a:gd name="connsiteX1" fmla="*/ 0 w 2647362"/>
              <a:gd name="connsiteY1" fmla="*/ 0 h 476533"/>
              <a:gd name="connsiteX2" fmla="*/ 2265153 w 2647362"/>
              <a:gd name="connsiteY2" fmla="*/ 0 h 476533"/>
              <a:gd name="connsiteX3" fmla="*/ 2647362 w 2647362"/>
              <a:gd name="connsiteY3" fmla="*/ 476533 h 476533"/>
              <a:gd name="connsiteX4" fmla="*/ 225505 w 2647362"/>
              <a:gd name="connsiteY4" fmla="*/ 476533 h 476533"/>
              <a:gd name="connsiteX0" fmla="*/ 225505 w 2647362"/>
              <a:gd name="connsiteY0" fmla="*/ 476533 h 476533"/>
              <a:gd name="connsiteX1" fmla="*/ 0 w 2647362"/>
              <a:gd name="connsiteY1" fmla="*/ 0 h 476533"/>
              <a:gd name="connsiteX2" fmla="*/ 2265153 w 2647362"/>
              <a:gd name="connsiteY2" fmla="*/ 0 h 476533"/>
              <a:gd name="connsiteX3" fmla="*/ 2647362 w 2647362"/>
              <a:gd name="connsiteY3" fmla="*/ 457200 h 476533"/>
              <a:gd name="connsiteX4" fmla="*/ 225505 w 2647362"/>
              <a:gd name="connsiteY4" fmla="*/ 476533 h 476533"/>
              <a:gd name="connsiteX0" fmla="*/ 225505 w 2647362"/>
              <a:gd name="connsiteY0" fmla="*/ 476533 h 476533"/>
              <a:gd name="connsiteX1" fmla="*/ 0 w 2647362"/>
              <a:gd name="connsiteY1" fmla="*/ 0 h 476533"/>
              <a:gd name="connsiteX2" fmla="*/ 2265153 w 2647362"/>
              <a:gd name="connsiteY2" fmla="*/ 0 h 476533"/>
              <a:gd name="connsiteX3" fmla="*/ 2647362 w 2647362"/>
              <a:gd name="connsiteY3" fmla="*/ 476533 h 476533"/>
              <a:gd name="connsiteX4" fmla="*/ 225505 w 2647362"/>
              <a:gd name="connsiteY4" fmla="*/ 476533 h 476533"/>
              <a:gd name="connsiteX0" fmla="*/ 225505 w 2675142"/>
              <a:gd name="connsiteY0" fmla="*/ 476533 h 476533"/>
              <a:gd name="connsiteX1" fmla="*/ 0 w 2675142"/>
              <a:gd name="connsiteY1" fmla="*/ 0 h 476533"/>
              <a:gd name="connsiteX2" fmla="*/ 2675142 w 2675142"/>
              <a:gd name="connsiteY2" fmla="*/ 0 h 476533"/>
              <a:gd name="connsiteX3" fmla="*/ 2647362 w 2675142"/>
              <a:gd name="connsiteY3" fmla="*/ 476533 h 476533"/>
              <a:gd name="connsiteX4" fmla="*/ 225505 w 2675142"/>
              <a:gd name="connsiteY4" fmla="*/ 476533 h 476533"/>
              <a:gd name="connsiteX0" fmla="*/ 225505 w 2652779"/>
              <a:gd name="connsiteY0" fmla="*/ 476533 h 476533"/>
              <a:gd name="connsiteX1" fmla="*/ 0 w 2652779"/>
              <a:gd name="connsiteY1" fmla="*/ 0 h 476533"/>
              <a:gd name="connsiteX2" fmla="*/ 2652779 w 2652779"/>
              <a:gd name="connsiteY2" fmla="*/ 9666 h 476533"/>
              <a:gd name="connsiteX3" fmla="*/ 2647362 w 2652779"/>
              <a:gd name="connsiteY3" fmla="*/ 476533 h 476533"/>
              <a:gd name="connsiteX4" fmla="*/ 225505 w 2652779"/>
              <a:gd name="connsiteY4" fmla="*/ 476533 h 476533"/>
              <a:gd name="connsiteX0" fmla="*/ 225505 w 2652779"/>
              <a:gd name="connsiteY0" fmla="*/ 476533 h 476533"/>
              <a:gd name="connsiteX1" fmla="*/ 0 w 2652779"/>
              <a:gd name="connsiteY1" fmla="*/ 0 h 476533"/>
              <a:gd name="connsiteX2" fmla="*/ 2652779 w 2652779"/>
              <a:gd name="connsiteY2" fmla="*/ 0 h 476533"/>
              <a:gd name="connsiteX3" fmla="*/ 2647362 w 2652779"/>
              <a:gd name="connsiteY3" fmla="*/ 476533 h 476533"/>
              <a:gd name="connsiteX4" fmla="*/ 225505 w 2652779"/>
              <a:gd name="connsiteY4" fmla="*/ 476533 h 476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779" h="476533">
                <a:moveTo>
                  <a:pt x="225505" y="476533"/>
                </a:moveTo>
                <a:lnTo>
                  <a:pt x="0" y="0"/>
                </a:lnTo>
                <a:lnTo>
                  <a:pt x="2652779" y="0"/>
                </a:lnTo>
                <a:cubicBezTo>
                  <a:pt x="2650973" y="155622"/>
                  <a:pt x="2649168" y="320911"/>
                  <a:pt x="2647362" y="476533"/>
                </a:cubicBezTo>
                <a:lnTo>
                  <a:pt x="225505" y="476533"/>
                </a:lnTo>
                <a:close/>
              </a:path>
            </a:pathLst>
          </a:custGeom>
          <a:solidFill>
            <a:srgbClr val="3C4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3C4981"/>
              </a:solidFill>
            </a:endParaRPr>
          </a:p>
        </p:txBody>
      </p:sp>
      <p:pic>
        <p:nvPicPr>
          <p:cNvPr id="21" name="Picture 20">
            <a:extLst>
              <a:ext uri="{FF2B5EF4-FFF2-40B4-BE49-F238E27FC236}">
                <a16:creationId xmlns:a16="http://schemas.microsoft.com/office/drawing/2014/main" id="{FA40EE79-CA48-7049-A10A-06FE1496FBEB}"/>
              </a:ext>
            </a:extLst>
          </p:cNvPr>
          <p:cNvPicPr>
            <a:picLocks noChangeAspect="1"/>
          </p:cNvPicPr>
          <p:nvPr userDrawn="1"/>
        </p:nvPicPr>
        <p:blipFill>
          <a:blip r:embed="rId3"/>
          <a:stretch>
            <a:fillRect/>
          </a:stretch>
        </p:blipFill>
        <p:spPr>
          <a:xfrm>
            <a:off x="726365" y="5676770"/>
            <a:ext cx="1714298" cy="953806"/>
          </a:xfrm>
          <a:prstGeom prst="rect">
            <a:avLst/>
          </a:prstGeom>
        </p:spPr>
      </p:pic>
    </p:spTree>
    <p:extLst>
      <p:ext uri="{BB962C8B-B14F-4D97-AF65-F5344CB8AC3E}">
        <p14:creationId xmlns:p14="http://schemas.microsoft.com/office/powerpoint/2010/main" val="3483094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78B642-17D3-B84F-99EF-6ACFD289706A}"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7CA05C-A280-0D44-9080-E06B3C959182}" type="slidenum">
              <a:rPr lang="en-US" smtClean="0"/>
              <a:t>‹#›</a:t>
            </a:fld>
            <a:endParaRPr lang="en-US"/>
          </a:p>
        </p:txBody>
      </p:sp>
      <p:sp>
        <p:nvSpPr>
          <p:cNvPr id="6" name="Content Placeholder 2">
            <a:extLst>
              <a:ext uri="{FF2B5EF4-FFF2-40B4-BE49-F238E27FC236}">
                <a16:creationId xmlns:a16="http://schemas.microsoft.com/office/drawing/2014/main" id="{FEF32FB4-87AE-F443-A765-95E52DED2A2A}"/>
              </a:ext>
            </a:extLst>
          </p:cNvPr>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1097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78B642-17D3-B84F-99EF-6ACFD289706A}"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CA05C-A280-0D44-9080-E06B3C959182}" type="slidenum">
              <a:rPr lang="en-US" smtClean="0"/>
              <a:t>‹#›</a:t>
            </a:fld>
            <a:endParaRPr lang="en-US"/>
          </a:p>
        </p:txBody>
      </p:sp>
    </p:spTree>
    <p:extLst>
      <p:ext uri="{BB962C8B-B14F-4D97-AF65-F5344CB8AC3E}">
        <p14:creationId xmlns:p14="http://schemas.microsoft.com/office/powerpoint/2010/main" val="3549054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78B642-17D3-B84F-99EF-6ACFD289706A}"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7CA05C-A280-0D44-9080-E06B3C959182}" type="slidenum">
              <a:rPr lang="en-US" smtClean="0"/>
              <a:t>‹#›</a:t>
            </a:fld>
            <a:endParaRPr lang="en-US"/>
          </a:p>
        </p:txBody>
      </p:sp>
    </p:spTree>
    <p:extLst>
      <p:ext uri="{BB962C8B-B14F-4D97-AF65-F5344CB8AC3E}">
        <p14:creationId xmlns:p14="http://schemas.microsoft.com/office/powerpoint/2010/main" val="117252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78B642-17D3-B84F-99EF-6ACFD289706A}" type="datetimeFigureOut">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7CA05C-A280-0D44-9080-E06B3C959182}" type="slidenum">
              <a:rPr lang="en-US" smtClean="0"/>
              <a:t>‹#›</a:t>
            </a:fld>
            <a:endParaRPr lang="en-US"/>
          </a:p>
        </p:txBody>
      </p:sp>
    </p:spTree>
    <p:extLst>
      <p:ext uri="{BB962C8B-B14F-4D97-AF65-F5344CB8AC3E}">
        <p14:creationId xmlns:p14="http://schemas.microsoft.com/office/powerpoint/2010/main" val="216785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78B642-17D3-B84F-99EF-6ACFD289706A}"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7CA05C-A280-0D44-9080-E06B3C959182}" type="slidenum">
              <a:rPr lang="en-US" smtClean="0"/>
              <a:t>‹#›</a:t>
            </a:fld>
            <a:endParaRPr lang="en-US"/>
          </a:p>
        </p:txBody>
      </p:sp>
    </p:spTree>
    <p:extLst>
      <p:ext uri="{BB962C8B-B14F-4D97-AF65-F5344CB8AC3E}">
        <p14:creationId xmlns:p14="http://schemas.microsoft.com/office/powerpoint/2010/main" val="3439437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78B642-17D3-B84F-99EF-6ACFD289706A}"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7CA05C-A280-0D44-9080-E06B3C959182}" type="slidenum">
              <a:rPr lang="en-US" smtClean="0"/>
              <a:t>‹#›</a:t>
            </a:fld>
            <a:endParaRPr lang="en-US"/>
          </a:p>
        </p:txBody>
      </p:sp>
    </p:spTree>
    <p:extLst>
      <p:ext uri="{BB962C8B-B14F-4D97-AF65-F5344CB8AC3E}">
        <p14:creationId xmlns:p14="http://schemas.microsoft.com/office/powerpoint/2010/main" val="3129011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78B642-17D3-B84F-99EF-6ACFD289706A}"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7CA05C-A280-0D44-9080-E06B3C959182}" type="slidenum">
              <a:rPr lang="en-US" smtClean="0"/>
              <a:t>‹#›</a:t>
            </a:fld>
            <a:endParaRPr lang="en-US"/>
          </a:p>
        </p:txBody>
      </p:sp>
    </p:spTree>
    <p:extLst>
      <p:ext uri="{BB962C8B-B14F-4D97-AF65-F5344CB8AC3E}">
        <p14:creationId xmlns:p14="http://schemas.microsoft.com/office/powerpoint/2010/main" val="3583748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1/19/2023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E356F591-81B8-994C-824E-41D14249D8DF}"/>
              </a:ext>
            </a:extLst>
          </p:cNvPr>
          <p:cNvPicPr>
            <a:picLocks noChangeAspect="1"/>
          </p:cNvPicPr>
          <p:nvPr userDrawn="1"/>
        </p:nvPicPr>
        <p:blipFill>
          <a:blip r:embed="rId13">
            <a:alphaModFix amt="5000"/>
          </a:blip>
          <a:stretch>
            <a:fillRect/>
          </a:stretch>
        </p:blipFill>
        <p:spPr>
          <a:xfrm>
            <a:off x="2224596" y="6013404"/>
            <a:ext cx="627935" cy="832298"/>
          </a:xfrm>
          <a:prstGeom prst="rect">
            <a:avLst/>
          </a:prstGeom>
        </p:spPr>
      </p:pic>
      <p:pic>
        <p:nvPicPr>
          <p:cNvPr id="8" name="Picture 7">
            <a:extLst>
              <a:ext uri="{FF2B5EF4-FFF2-40B4-BE49-F238E27FC236}">
                <a16:creationId xmlns:a16="http://schemas.microsoft.com/office/drawing/2014/main" id="{40CEB38B-A76B-8F4D-80EF-BE75F612DD7C}"/>
              </a:ext>
            </a:extLst>
          </p:cNvPr>
          <p:cNvPicPr>
            <a:picLocks noChangeAspect="1"/>
          </p:cNvPicPr>
          <p:nvPr userDrawn="1"/>
        </p:nvPicPr>
        <p:blipFill>
          <a:blip r:embed="rId13">
            <a:alphaModFix amt="5000"/>
          </a:blip>
          <a:stretch>
            <a:fillRect/>
          </a:stretch>
        </p:blipFill>
        <p:spPr>
          <a:xfrm>
            <a:off x="1331930" y="6013404"/>
            <a:ext cx="627935" cy="832298"/>
          </a:xfrm>
          <a:prstGeom prst="rect">
            <a:avLst/>
          </a:prstGeom>
        </p:spPr>
      </p:pic>
      <p:pic>
        <p:nvPicPr>
          <p:cNvPr id="9" name="Picture 8">
            <a:extLst>
              <a:ext uri="{FF2B5EF4-FFF2-40B4-BE49-F238E27FC236}">
                <a16:creationId xmlns:a16="http://schemas.microsoft.com/office/drawing/2014/main" id="{A79247DC-182A-0246-8024-85F4F91C9DE3}"/>
              </a:ext>
            </a:extLst>
          </p:cNvPr>
          <p:cNvPicPr>
            <a:picLocks noChangeAspect="1"/>
          </p:cNvPicPr>
          <p:nvPr userDrawn="1"/>
        </p:nvPicPr>
        <p:blipFill>
          <a:blip r:embed="rId13">
            <a:alphaModFix amt="5000"/>
          </a:blip>
          <a:stretch>
            <a:fillRect/>
          </a:stretch>
        </p:blipFill>
        <p:spPr>
          <a:xfrm>
            <a:off x="1762344" y="5314315"/>
            <a:ext cx="627935" cy="832298"/>
          </a:xfrm>
          <a:prstGeom prst="rect">
            <a:avLst/>
          </a:prstGeom>
        </p:spPr>
      </p:pic>
      <p:pic>
        <p:nvPicPr>
          <p:cNvPr id="10" name="Picture 9">
            <a:extLst>
              <a:ext uri="{FF2B5EF4-FFF2-40B4-BE49-F238E27FC236}">
                <a16:creationId xmlns:a16="http://schemas.microsoft.com/office/drawing/2014/main" id="{C99D5F39-7955-4643-983D-56D9CBCFD604}"/>
              </a:ext>
            </a:extLst>
          </p:cNvPr>
          <p:cNvPicPr>
            <a:picLocks noChangeAspect="1"/>
          </p:cNvPicPr>
          <p:nvPr userDrawn="1"/>
        </p:nvPicPr>
        <p:blipFill>
          <a:blip r:embed="rId13">
            <a:alphaModFix amt="5000"/>
          </a:blip>
          <a:stretch>
            <a:fillRect/>
          </a:stretch>
        </p:blipFill>
        <p:spPr>
          <a:xfrm>
            <a:off x="879617" y="5314315"/>
            <a:ext cx="627935" cy="832298"/>
          </a:xfrm>
          <a:prstGeom prst="rect">
            <a:avLst/>
          </a:prstGeom>
        </p:spPr>
      </p:pic>
      <p:pic>
        <p:nvPicPr>
          <p:cNvPr id="11" name="Picture 10">
            <a:extLst>
              <a:ext uri="{FF2B5EF4-FFF2-40B4-BE49-F238E27FC236}">
                <a16:creationId xmlns:a16="http://schemas.microsoft.com/office/drawing/2014/main" id="{30A2EC2A-6538-1342-8B4A-98B069DF7069}"/>
              </a:ext>
            </a:extLst>
          </p:cNvPr>
          <p:cNvPicPr>
            <a:picLocks noChangeAspect="1"/>
          </p:cNvPicPr>
          <p:nvPr userDrawn="1"/>
        </p:nvPicPr>
        <p:blipFill>
          <a:blip r:embed="rId13">
            <a:alphaModFix amt="5000"/>
          </a:blip>
          <a:stretch>
            <a:fillRect/>
          </a:stretch>
        </p:blipFill>
        <p:spPr>
          <a:xfrm>
            <a:off x="1331930" y="4615226"/>
            <a:ext cx="627935" cy="832298"/>
          </a:xfrm>
          <a:prstGeom prst="rect">
            <a:avLst/>
          </a:prstGeom>
        </p:spPr>
      </p:pic>
      <p:pic>
        <p:nvPicPr>
          <p:cNvPr id="12" name="Picture 11">
            <a:extLst>
              <a:ext uri="{FF2B5EF4-FFF2-40B4-BE49-F238E27FC236}">
                <a16:creationId xmlns:a16="http://schemas.microsoft.com/office/drawing/2014/main" id="{9E253254-F446-8F47-84B0-C43AC0E02774}"/>
              </a:ext>
            </a:extLst>
          </p:cNvPr>
          <p:cNvPicPr>
            <a:picLocks noChangeAspect="1"/>
          </p:cNvPicPr>
          <p:nvPr userDrawn="1"/>
        </p:nvPicPr>
        <p:blipFill>
          <a:blip r:embed="rId13">
            <a:alphaModFix amt="5000"/>
          </a:blip>
          <a:stretch>
            <a:fillRect/>
          </a:stretch>
        </p:blipFill>
        <p:spPr>
          <a:xfrm>
            <a:off x="479019" y="4615226"/>
            <a:ext cx="627935" cy="832298"/>
          </a:xfrm>
          <a:prstGeom prst="rect">
            <a:avLst/>
          </a:prstGeom>
        </p:spPr>
      </p:pic>
      <p:pic>
        <p:nvPicPr>
          <p:cNvPr id="13" name="Picture 12">
            <a:extLst>
              <a:ext uri="{FF2B5EF4-FFF2-40B4-BE49-F238E27FC236}">
                <a16:creationId xmlns:a16="http://schemas.microsoft.com/office/drawing/2014/main" id="{561B1FE3-7C2B-BD40-8D44-ED79B8D48513}"/>
              </a:ext>
            </a:extLst>
          </p:cNvPr>
          <p:cNvPicPr>
            <a:picLocks noChangeAspect="1"/>
          </p:cNvPicPr>
          <p:nvPr userDrawn="1"/>
        </p:nvPicPr>
        <p:blipFill>
          <a:blip r:embed="rId13">
            <a:alphaModFix amt="5000"/>
          </a:blip>
          <a:stretch>
            <a:fillRect/>
          </a:stretch>
        </p:blipFill>
        <p:spPr>
          <a:xfrm>
            <a:off x="879617" y="3937900"/>
            <a:ext cx="627935" cy="832298"/>
          </a:xfrm>
          <a:prstGeom prst="rect">
            <a:avLst/>
          </a:prstGeom>
        </p:spPr>
      </p:pic>
      <p:pic>
        <p:nvPicPr>
          <p:cNvPr id="14" name="Picture 13">
            <a:extLst>
              <a:ext uri="{FF2B5EF4-FFF2-40B4-BE49-F238E27FC236}">
                <a16:creationId xmlns:a16="http://schemas.microsoft.com/office/drawing/2014/main" id="{FAFD00DE-7DB8-F142-8F46-2EA5DD1F32D4}"/>
              </a:ext>
            </a:extLst>
          </p:cNvPr>
          <p:cNvPicPr>
            <a:picLocks noChangeAspect="1"/>
          </p:cNvPicPr>
          <p:nvPr userDrawn="1"/>
        </p:nvPicPr>
        <p:blipFill>
          <a:blip r:embed="rId13">
            <a:alphaModFix amt="5000"/>
          </a:blip>
          <a:stretch>
            <a:fillRect/>
          </a:stretch>
        </p:blipFill>
        <p:spPr>
          <a:xfrm>
            <a:off x="46584" y="3937900"/>
            <a:ext cx="627935" cy="832298"/>
          </a:xfrm>
          <a:prstGeom prst="rect">
            <a:avLst/>
          </a:prstGeom>
        </p:spPr>
      </p:pic>
      <p:pic>
        <p:nvPicPr>
          <p:cNvPr id="19" name="Picture 18">
            <a:extLst>
              <a:ext uri="{FF2B5EF4-FFF2-40B4-BE49-F238E27FC236}">
                <a16:creationId xmlns:a16="http://schemas.microsoft.com/office/drawing/2014/main" id="{9616B5ED-B56E-A642-9A8D-8F2F174369B0}"/>
              </a:ext>
            </a:extLst>
          </p:cNvPr>
          <p:cNvPicPr>
            <a:picLocks noChangeAspect="1"/>
          </p:cNvPicPr>
          <p:nvPr userDrawn="1"/>
        </p:nvPicPr>
        <p:blipFill>
          <a:blip r:embed="rId14"/>
          <a:stretch>
            <a:fillRect/>
          </a:stretch>
        </p:blipFill>
        <p:spPr>
          <a:xfrm>
            <a:off x="465884" y="5336078"/>
            <a:ext cx="1898296" cy="1054375"/>
          </a:xfrm>
          <a:prstGeom prst="rect">
            <a:avLst/>
          </a:prstGeom>
        </p:spPr>
      </p:pic>
    </p:spTree>
    <p:extLst>
      <p:ext uri="{BB962C8B-B14F-4D97-AF65-F5344CB8AC3E}">
        <p14:creationId xmlns:p14="http://schemas.microsoft.com/office/powerpoint/2010/main" val="2781152468"/>
      </p:ext>
    </p:extLst>
  </p:cSld>
  <p:clrMap bg1="lt1" tx1="dk1" bg2="lt2" tx2="dk2" accent1="accent1" accent2="accent2" accent3="accent3" accent4="accent4" accent5="accent5" accent6="accent6" hlink="hlink" folHlink="folHlink"/>
  <p:sldLayoutIdLst>
    <p:sldLayoutId id="2147483684" r:id="rId1"/>
    <p:sldLayoutId id="2147483674" r:id="rId2"/>
    <p:sldLayoutId id="2147483678" r:id="rId3"/>
    <p:sldLayoutId id="2147483675" r:id="rId4"/>
    <p:sldLayoutId id="2147483676" r:id="rId5"/>
    <p:sldLayoutId id="2147483677"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C498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C498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C498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hyperlink" Target="http://www.wsscwater.com/cns" TargetMode="External"/><Relationship Id="rId13" Type="http://schemas.openxmlformats.org/officeDocument/2006/relationships/image" Target="../media/image51.png"/><Relationship Id="rId3" Type="http://schemas.openxmlformats.org/officeDocument/2006/relationships/hyperlink" Target="mailto:emergencycallcenter@wsscwater.com" TargetMode="External"/><Relationship Id="rId7" Type="http://schemas.openxmlformats.org/officeDocument/2006/relationships/hyperlink" Target="https://www.wsscwater.com/assistance" TargetMode="External"/><Relationship Id="rId12" Type="http://schemas.openxmlformats.org/officeDocument/2006/relationships/image" Target="../media/image50.png"/><Relationship Id="rId2" Type="http://schemas.openxmlformats.org/officeDocument/2006/relationships/hyperlink" Target="mailto:customerservice@wsscwater.com" TargetMode="External"/><Relationship Id="rId1" Type="http://schemas.openxmlformats.org/officeDocument/2006/relationships/slideLayout" Target="../slideLayouts/slideLayout3.xml"/><Relationship Id="rId6" Type="http://schemas.openxmlformats.org/officeDocument/2006/relationships/hyperlink" Target="https://www.wsscwater.com/claims" TargetMode="External"/><Relationship Id="rId11" Type="http://schemas.openxmlformats.org/officeDocument/2006/relationships/image" Target="../media/image49.png"/><Relationship Id="rId5" Type="http://schemas.openxmlformats.org/officeDocument/2006/relationships/hyperlink" Target="https://www.wsscwater.com/discoloredwater" TargetMode="External"/><Relationship Id="rId10" Type="http://schemas.openxmlformats.org/officeDocument/2006/relationships/image" Target="../media/image48.svg"/><Relationship Id="rId4" Type="http://schemas.openxmlformats.org/officeDocument/2006/relationships/hyperlink" Target="https://www.wsscwater.com/customer-service/report-problem" TargetMode="External"/><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mailto:Ling.Li@wsscwater.com"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hyperlink" Target="http://www.pccfa.com/cons_committee.php" TargetMode="Externa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B09CB-15D4-0942-99C8-639CAB005930}"/>
              </a:ext>
            </a:extLst>
          </p:cNvPr>
          <p:cNvSpPr>
            <a:spLocks noGrp="1"/>
          </p:cNvSpPr>
          <p:nvPr>
            <p:ph type="ctrTitle"/>
          </p:nvPr>
        </p:nvSpPr>
        <p:spPr>
          <a:xfrm>
            <a:off x="4671588" y="1165212"/>
            <a:ext cx="7441949" cy="1838532"/>
          </a:xfrm>
        </p:spPr>
        <p:txBody>
          <a:bodyPr>
            <a:noAutofit/>
          </a:bodyPr>
          <a:lstStyle/>
          <a:p>
            <a:pPr algn="r"/>
            <a:r>
              <a:rPr lang="en-US" sz="3750" b="1" dirty="0">
                <a:latin typeface="Gill Sans MT" panose="020B0502020104020203" pitchFamily="34" charset="0"/>
              </a:rPr>
              <a:t>Leland Street 60” Large Valve Vault Replacement</a:t>
            </a:r>
          </a:p>
        </p:txBody>
      </p:sp>
      <p:sp>
        <p:nvSpPr>
          <p:cNvPr id="3" name="Subtitle 2">
            <a:extLst>
              <a:ext uri="{FF2B5EF4-FFF2-40B4-BE49-F238E27FC236}">
                <a16:creationId xmlns:a16="http://schemas.microsoft.com/office/drawing/2014/main" id="{E2FDCC47-56F2-B245-8D1B-925486E467AD}"/>
              </a:ext>
            </a:extLst>
          </p:cNvPr>
          <p:cNvSpPr>
            <a:spLocks noGrp="1"/>
          </p:cNvSpPr>
          <p:nvPr>
            <p:ph type="subTitle" idx="4294967295"/>
          </p:nvPr>
        </p:nvSpPr>
        <p:spPr>
          <a:xfrm>
            <a:off x="7714046" y="2327602"/>
            <a:ext cx="4399491" cy="657534"/>
          </a:xfrm>
        </p:spPr>
        <p:txBody>
          <a:bodyPr>
            <a:normAutofit/>
          </a:bodyPr>
          <a:lstStyle/>
          <a:p>
            <a:pPr marL="0" indent="0" algn="r">
              <a:lnSpc>
                <a:spcPct val="100000"/>
              </a:lnSpc>
              <a:spcBef>
                <a:spcPts val="0"/>
              </a:spcBef>
              <a:buNone/>
            </a:pPr>
            <a:r>
              <a:rPr lang="en-US" sz="3000" dirty="0">
                <a:latin typeface="Gill Sans MT" panose="020B0502020104020203" pitchFamily="34" charset="0"/>
              </a:rPr>
              <a:t>Contract No. BT7168A21  </a:t>
            </a:r>
            <a:endParaRPr lang="is-IS" sz="1400" dirty="0">
              <a:latin typeface="Gill Sans MT" panose="020B0502020104020203" pitchFamily="34" charset="0"/>
            </a:endParaRPr>
          </a:p>
          <a:p>
            <a:pPr marL="0" indent="0" algn="r">
              <a:lnSpc>
                <a:spcPct val="100000"/>
              </a:lnSpc>
              <a:spcBef>
                <a:spcPts val="0"/>
              </a:spcBef>
              <a:buNone/>
            </a:pPr>
            <a:endParaRPr lang="en-US" sz="2000" dirty="0"/>
          </a:p>
        </p:txBody>
      </p:sp>
      <p:sp>
        <p:nvSpPr>
          <p:cNvPr id="4" name="Subtitle 2">
            <a:extLst>
              <a:ext uri="{FF2B5EF4-FFF2-40B4-BE49-F238E27FC236}">
                <a16:creationId xmlns:a16="http://schemas.microsoft.com/office/drawing/2014/main" id="{D96632E1-8AE9-4921-B99E-4457B09A1A5C}"/>
              </a:ext>
            </a:extLst>
          </p:cNvPr>
          <p:cNvSpPr txBox="1">
            <a:spLocks/>
          </p:cNvSpPr>
          <p:nvPr/>
        </p:nvSpPr>
        <p:spPr>
          <a:xfrm>
            <a:off x="7714046" y="4491750"/>
            <a:ext cx="4399491" cy="77578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C498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C498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C498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en-US" sz="3600" dirty="0">
                <a:latin typeface="Gill Sans MT" panose="020B0502020104020203" pitchFamily="34" charset="0"/>
              </a:rPr>
              <a:t>January 26, 2023, 6:30 PM</a:t>
            </a:r>
          </a:p>
          <a:p>
            <a:pPr marL="0" indent="0" algn="r">
              <a:lnSpc>
                <a:spcPct val="100000"/>
              </a:lnSpc>
              <a:spcBef>
                <a:spcPts val="0"/>
              </a:spcBef>
              <a:buFont typeface="Arial" panose="020B0604020202020204" pitchFamily="34" charset="0"/>
              <a:buNone/>
            </a:pPr>
            <a:r>
              <a:rPr lang="en-US" sz="3600" dirty="0">
                <a:latin typeface="Gill Sans MT" panose="020B0502020104020203" pitchFamily="34" charset="0"/>
              </a:rPr>
              <a:t>Virtual Meeting via MS Teams</a:t>
            </a:r>
          </a:p>
          <a:p>
            <a:pPr marL="0" indent="0" algn="r">
              <a:lnSpc>
                <a:spcPct val="100000"/>
              </a:lnSpc>
              <a:spcBef>
                <a:spcPts val="0"/>
              </a:spcBef>
              <a:buFont typeface="Arial" panose="020B0604020202020204" pitchFamily="34" charset="0"/>
              <a:buNone/>
            </a:pPr>
            <a:endParaRPr lang="is-IS" sz="1400" dirty="0">
              <a:latin typeface="Gill Sans MT" panose="020B0502020104020203" pitchFamily="34" charset="0"/>
            </a:endParaRPr>
          </a:p>
          <a:p>
            <a:pPr marL="0" indent="0" algn="r">
              <a:lnSpc>
                <a:spcPct val="100000"/>
              </a:lnSpc>
              <a:spcBef>
                <a:spcPts val="0"/>
              </a:spcBef>
              <a:buFont typeface="Arial" panose="020B0604020202020204" pitchFamily="34" charset="0"/>
              <a:buNone/>
            </a:pPr>
            <a:endParaRPr lang="en-US" sz="2000" dirty="0"/>
          </a:p>
        </p:txBody>
      </p:sp>
    </p:spTree>
    <p:extLst>
      <p:ext uri="{BB962C8B-B14F-4D97-AF65-F5344CB8AC3E}">
        <p14:creationId xmlns:p14="http://schemas.microsoft.com/office/powerpoint/2010/main" val="1733865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8DE3C6B-985E-C445-B81B-5B8B34422B34}"/>
              </a:ext>
            </a:extLst>
          </p:cNvPr>
          <p:cNvSpPr txBox="1">
            <a:spLocks/>
          </p:cNvSpPr>
          <p:nvPr/>
        </p:nvSpPr>
        <p:spPr>
          <a:xfrm>
            <a:off x="357548" y="-45175"/>
            <a:ext cx="10397961" cy="1023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r>
              <a:rPr lang="en-US" b="1" dirty="0">
                <a:solidFill>
                  <a:srgbClr val="003366"/>
                </a:solidFill>
                <a:latin typeface="Gill Sans MT" panose="020B0502020104020203" pitchFamily="34" charset="0"/>
              </a:rPr>
              <a:t>Option 2 – Relocate to Leland Street</a:t>
            </a:r>
            <a:endParaRPr lang="en-US" dirty="0">
              <a:latin typeface="Gill Sans MT" panose="020B0502020104020203" pitchFamily="34" charset="0"/>
            </a:endParaRPr>
          </a:p>
        </p:txBody>
      </p:sp>
      <p:sp>
        <p:nvSpPr>
          <p:cNvPr id="6" name="Content Placeholder 2">
            <a:extLst>
              <a:ext uri="{FF2B5EF4-FFF2-40B4-BE49-F238E27FC236}">
                <a16:creationId xmlns:a16="http://schemas.microsoft.com/office/drawing/2014/main" id="{4C521417-E13D-F044-955C-3B337AEE1D74}"/>
              </a:ext>
            </a:extLst>
          </p:cNvPr>
          <p:cNvSpPr txBox="1">
            <a:spLocks/>
          </p:cNvSpPr>
          <p:nvPr/>
        </p:nvSpPr>
        <p:spPr>
          <a:xfrm>
            <a:off x="93114" y="1253331"/>
            <a:ext cx="387220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C498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C498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C498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None/>
            </a:pPr>
            <a:endParaRPr lang="en-US" sz="2200" dirty="0">
              <a:solidFill>
                <a:srgbClr val="000000"/>
              </a:solidFill>
            </a:endParaRPr>
          </a:p>
        </p:txBody>
      </p:sp>
      <p:sp>
        <p:nvSpPr>
          <p:cNvPr id="9" name="Rectangle 8">
            <a:extLst>
              <a:ext uri="{FF2B5EF4-FFF2-40B4-BE49-F238E27FC236}">
                <a16:creationId xmlns:a16="http://schemas.microsoft.com/office/drawing/2014/main" id="{7A7F7A27-7BB8-4BB2-A3FE-02835A718662}"/>
              </a:ext>
            </a:extLst>
          </p:cNvPr>
          <p:cNvSpPr/>
          <p:nvPr/>
        </p:nvSpPr>
        <p:spPr>
          <a:xfrm>
            <a:off x="4673" y="978768"/>
            <a:ext cx="5363482" cy="4493538"/>
          </a:xfrm>
          <a:prstGeom prst="rect">
            <a:avLst/>
          </a:prstGeom>
        </p:spPr>
        <p:txBody>
          <a:bodyPr wrap="square">
            <a:spAutoFit/>
          </a:bodyPr>
          <a:lstStyle/>
          <a:p>
            <a:pPr marL="342900" indent="-342900">
              <a:buFont typeface="Wingdings" panose="05000000000000000000" pitchFamily="2" charset="2"/>
              <a:buChar char="Ø"/>
            </a:pPr>
            <a:r>
              <a:rPr lang="en-US" sz="2200" dirty="0">
                <a:latin typeface="Gill Sans MT" panose="020B0502020104020203" pitchFamily="34" charset="0"/>
              </a:rPr>
              <a:t>Remove Existing Vault and replace section with new pipe.</a:t>
            </a:r>
          </a:p>
          <a:p>
            <a:pPr marL="342900" indent="-342900">
              <a:buFont typeface="Wingdings" panose="05000000000000000000" pitchFamily="2" charset="2"/>
              <a:buChar char="Ø"/>
            </a:pPr>
            <a:r>
              <a:rPr lang="en-US" sz="2200" dirty="0">
                <a:latin typeface="Gill Sans MT" panose="020B0502020104020203" pitchFamily="34" charset="0"/>
              </a:rPr>
              <a:t>Relocate new vault east to Leland Street</a:t>
            </a:r>
          </a:p>
          <a:p>
            <a:pPr marL="342900" indent="-342900">
              <a:buFont typeface="Wingdings" panose="05000000000000000000" pitchFamily="2" charset="2"/>
              <a:buChar char="Ø"/>
            </a:pPr>
            <a:r>
              <a:rPr lang="en-US" sz="2200" dirty="0">
                <a:latin typeface="Gill Sans MT" panose="020B0502020104020203" pitchFamily="34" charset="0"/>
              </a:rPr>
              <a:t>Relocate ex. 8” sewer</a:t>
            </a:r>
          </a:p>
          <a:p>
            <a:pPr marL="342900" indent="-342900">
              <a:buFont typeface="Wingdings" panose="05000000000000000000" pitchFamily="2" charset="2"/>
              <a:buChar char="Ø"/>
            </a:pPr>
            <a:r>
              <a:rPr lang="en-US" sz="2200" dirty="0">
                <a:latin typeface="Gill Sans MT" panose="020B0502020104020203" pitchFamily="34" charset="0"/>
              </a:rPr>
              <a:t>Closer to single family residences</a:t>
            </a:r>
            <a:endParaRPr lang="en-US" sz="1400" dirty="0">
              <a:latin typeface="Gill Sans MT" panose="020B0502020104020203" pitchFamily="34" charset="0"/>
            </a:endParaRPr>
          </a:p>
          <a:p>
            <a:pPr marL="342900" lvl="0" indent="-342900">
              <a:buFont typeface="Wingdings" panose="05000000000000000000" pitchFamily="2" charset="2"/>
              <a:buChar char="Ø"/>
            </a:pPr>
            <a:r>
              <a:rPr lang="en-US" sz="2200" dirty="0">
                <a:latin typeface="Gill Sans MT" panose="020B0502020104020203" pitchFamily="34" charset="0"/>
              </a:rPr>
              <a:t>Pros:</a:t>
            </a:r>
          </a:p>
          <a:p>
            <a:pPr marL="800100" lvl="1" indent="-342900">
              <a:buFont typeface="Wingdings" panose="05000000000000000000" pitchFamily="2" charset="2"/>
              <a:buChar char="Ø"/>
            </a:pPr>
            <a:r>
              <a:rPr lang="en-US" sz="2200" dirty="0">
                <a:latin typeface="Gill Sans MT" panose="020B0502020104020203" pitchFamily="34" charset="0"/>
              </a:rPr>
              <a:t>Reduced impact to Woodmont Ave</a:t>
            </a:r>
          </a:p>
          <a:p>
            <a:pPr marL="800100" lvl="1" indent="-342900">
              <a:buFont typeface="Wingdings" panose="05000000000000000000" pitchFamily="2" charset="2"/>
              <a:buChar char="Ø"/>
            </a:pPr>
            <a:r>
              <a:rPr lang="en-US" sz="2200" dirty="0">
                <a:latin typeface="Gill Sans MT" panose="020B0502020104020203" pitchFamily="34" charset="0"/>
              </a:rPr>
              <a:t>Easier Maintenance of Traffic</a:t>
            </a:r>
            <a:endParaRPr lang="en-US" sz="1400" dirty="0">
              <a:latin typeface="Gill Sans MT" panose="020B0502020104020203" pitchFamily="34" charset="0"/>
            </a:endParaRPr>
          </a:p>
          <a:p>
            <a:pPr marL="342900" indent="-342900">
              <a:buFont typeface="Wingdings" panose="05000000000000000000" pitchFamily="2" charset="2"/>
              <a:buChar char="Ø"/>
            </a:pPr>
            <a:r>
              <a:rPr lang="en-US" sz="2200" dirty="0">
                <a:latin typeface="Gill Sans MT" panose="020B0502020104020203" pitchFamily="34" charset="0"/>
              </a:rPr>
              <a:t>Cons:</a:t>
            </a:r>
          </a:p>
          <a:p>
            <a:pPr marL="800100" lvl="1" indent="-342900">
              <a:buFont typeface="Wingdings" panose="05000000000000000000" pitchFamily="2" charset="2"/>
              <a:buChar char="Ø"/>
            </a:pPr>
            <a:r>
              <a:rPr lang="en-US" sz="2200" dirty="0">
                <a:latin typeface="Gill Sans MT" panose="020B0502020104020203" pitchFamily="34" charset="0"/>
              </a:rPr>
              <a:t>Adjacent Construction</a:t>
            </a:r>
          </a:p>
          <a:p>
            <a:pPr marL="800100" lvl="1" indent="-342900">
              <a:buFont typeface="Wingdings" panose="05000000000000000000" pitchFamily="2" charset="2"/>
              <a:buChar char="Ø"/>
            </a:pPr>
            <a:r>
              <a:rPr lang="en-US" sz="2200" dirty="0">
                <a:latin typeface="Gill Sans MT" panose="020B0502020104020203" pitchFamily="34" charset="0"/>
              </a:rPr>
              <a:t>Two Construction Sites</a:t>
            </a:r>
          </a:p>
          <a:p>
            <a:pPr marL="800100" lvl="1" indent="-342900">
              <a:buFont typeface="Wingdings" panose="05000000000000000000" pitchFamily="2" charset="2"/>
              <a:buChar char="Ø"/>
            </a:pPr>
            <a:r>
              <a:rPr lang="en-US" sz="2200" dirty="0">
                <a:latin typeface="Gill Sans MT" panose="020B0502020104020203" pitchFamily="34" charset="0"/>
              </a:rPr>
              <a:t>Vault Access is roadway</a:t>
            </a:r>
          </a:p>
          <a:p>
            <a:pPr marL="800100" lvl="1" indent="-342900">
              <a:buFont typeface="Wingdings" panose="05000000000000000000" pitchFamily="2" charset="2"/>
              <a:buChar char="Ø"/>
            </a:pPr>
            <a:r>
              <a:rPr lang="en-US" sz="2200" dirty="0">
                <a:latin typeface="Gill Sans MT" panose="020B0502020104020203" pitchFamily="34" charset="0"/>
              </a:rPr>
              <a:t>Location not preferred by County</a:t>
            </a:r>
          </a:p>
        </p:txBody>
      </p:sp>
      <p:pic>
        <p:nvPicPr>
          <p:cNvPr id="3" name="Picture 2">
            <a:extLst>
              <a:ext uri="{FF2B5EF4-FFF2-40B4-BE49-F238E27FC236}">
                <a16:creationId xmlns:a16="http://schemas.microsoft.com/office/drawing/2014/main" id="{C31B9CE2-22AC-4120-A7E9-EDB35AE8DB25}"/>
              </a:ext>
            </a:extLst>
          </p:cNvPr>
          <p:cNvPicPr>
            <a:picLocks noChangeAspect="1"/>
          </p:cNvPicPr>
          <p:nvPr/>
        </p:nvPicPr>
        <p:blipFill>
          <a:blip r:embed="rId3"/>
          <a:stretch>
            <a:fillRect/>
          </a:stretch>
        </p:blipFill>
        <p:spPr>
          <a:xfrm>
            <a:off x="5357991" y="917126"/>
            <a:ext cx="6608564" cy="3489916"/>
          </a:xfrm>
          <a:prstGeom prst="rect">
            <a:avLst/>
          </a:prstGeom>
          <a:ln w="38100">
            <a:solidFill>
              <a:schemeClr val="accent1">
                <a:shade val="50000"/>
              </a:schemeClr>
            </a:solidFill>
          </a:ln>
        </p:spPr>
      </p:pic>
      <p:pic>
        <p:nvPicPr>
          <p:cNvPr id="8" name="Picture 7">
            <a:extLst>
              <a:ext uri="{FF2B5EF4-FFF2-40B4-BE49-F238E27FC236}">
                <a16:creationId xmlns:a16="http://schemas.microsoft.com/office/drawing/2014/main" id="{02DFB394-5E73-4FDF-91E7-B2405C714A44}"/>
              </a:ext>
            </a:extLst>
          </p:cNvPr>
          <p:cNvPicPr>
            <a:picLocks noChangeAspect="1"/>
          </p:cNvPicPr>
          <p:nvPr/>
        </p:nvPicPr>
        <p:blipFill>
          <a:blip r:embed="rId4"/>
          <a:stretch>
            <a:fillRect/>
          </a:stretch>
        </p:blipFill>
        <p:spPr>
          <a:xfrm>
            <a:off x="8395458" y="3894050"/>
            <a:ext cx="3703428" cy="2763179"/>
          </a:xfrm>
          <a:prstGeom prst="rect">
            <a:avLst/>
          </a:prstGeom>
          <a:ln w="38100">
            <a:solidFill>
              <a:schemeClr val="accent1">
                <a:shade val="50000"/>
              </a:schemeClr>
            </a:solidFill>
          </a:ln>
        </p:spPr>
      </p:pic>
      <p:pic>
        <p:nvPicPr>
          <p:cNvPr id="10" name="Picture 9">
            <a:extLst>
              <a:ext uri="{FF2B5EF4-FFF2-40B4-BE49-F238E27FC236}">
                <a16:creationId xmlns:a16="http://schemas.microsoft.com/office/drawing/2014/main" id="{EB3BEC7E-CF73-41A5-A9C0-DB03F8514541}"/>
              </a:ext>
            </a:extLst>
          </p:cNvPr>
          <p:cNvPicPr>
            <a:picLocks noChangeAspect="1"/>
          </p:cNvPicPr>
          <p:nvPr/>
        </p:nvPicPr>
        <p:blipFill>
          <a:blip r:embed="rId5"/>
          <a:stretch>
            <a:fillRect/>
          </a:stretch>
        </p:blipFill>
        <p:spPr>
          <a:xfrm>
            <a:off x="4790061" y="4316029"/>
            <a:ext cx="3703428" cy="2341200"/>
          </a:xfrm>
          <a:prstGeom prst="rect">
            <a:avLst/>
          </a:prstGeom>
          <a:ln w="38100">
            <a:solidFill>
              <a:schemeClr val="accent1">
                <a:shade val="50000"/>
              </a:schemeClr>
            </a:solidFill>
          </a:ln>
        </p:spPr>
      </p:pic>
      <p:sp>
        <p:nvSpPr>
          <p:cNvPr id="11" name="Rectangle 10">
            <a:extLst>
              <a:ext uri="{FF2B5EF4-FFF2-40B4-BE49-F238E27FC236}">
                <a16:creationId xmlns:a16="http://schemas.microsoft.com/office/drawing/2014/main" id="{FFA17248-AAF6-41AF-AD6A-74D8D772E373}"/>
              </a:ext>
            </a:extLst>
          </p:cNvPr>
          <p:cNvSpPr/>
          <p:nvPr/>
        </p:nvSpPr>
        <p:spPr>
          <a:xfrm>
            <a:off x="7574029" y="922227"/>
            <a:ext cx="1580504" cy="200325"/>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LELAND STREET</a:t>
            </a:r>
          </a:p>
        </p:txBody>
      </p:sp>
      <p:sp>
        <p:nvSpPr>
          <p:cNvPr id="12" name="Rectangle 11">
            <a:extLst>
              <a:ext uri="{FF2B5EF4-FFF2-40B4-BE49-F238E27FC236}">
                <a16:creationId xmlns:a16="http://schemas.microsoft.com/office/drawing/2014/main" id="{B35EF874-66F0-453D-8F91-C35F340741E2}"/>
              </a:ext>
            </a:extLst>
          </p:cNvPr>
          <p:cNvSpPr/>
          <p:nvPr/>
        </p:nvSpPr>
        <p:spPr>
          <a:xfrm rot="5400000">
            <a:off x="11224663" y="1458481"/>
            <a:ext cx="1283035" cy="200325"/>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46TH STREET</a:t>
            </a:r>
          </a:p>
        </p:txBody>
      </p:sp>
    </p:spTree>
    <p:extLst>
      <p:ext uri="{BB962C8B-B14F-4D97-AF65-F5344CB8AC3E}">
        <p14:creationId xmlns:p14="http://schemas.microsoft.com/office/powerpoint/2010/main" val="1839137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8DE3C6B-985E-C445-B81B-5B8B34422B34}"/>
              </a:ext>
            </a:extLst>
          </p:cNvPr>
          <p:cNvSpPr txBox="1">
            <a:spLocks/>
          </p:cNvSpPr>
          <p:nvPr/>
        </p:nvSpPr>
        <p:spPr>
          <a:xfrm>
            <a:off x="357548" y="-45175"/>
            <a:ext cx="10397961" cy="1023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r>
              <a:rPr lang="en-US" b="1" dirty="0">
                <a:solidFill>
                  <a:srgbClr val="003366"/>
                </a:solidFill>
                <a:latin typeface="Gill Sans MT" panose="020B0502020104020203" pitchFamily="34" charset="0"/>
              </a:rPr>
              <a:t>Option 3 – Replace at Same Location</a:t>
            </a:r>
            <a:endParaRPr lang="en-US" dirty="0">
              <a:latin typeface="Gill Sans MT" panose="020B0502020104020203" pitchFamily="34" charset="0"/>
            </a:endParaRPr>
          </a:p>
        </p:txBody>
      </p:sp>
      <p:sp>
        <p:nvSpPr>
          <p:cNvPr id="6" name="Content Placeholder 2">
            <a:extLst>
              <a:ext uri="{FF2B5EF4-FFF2-40B4-BE49-F238E27FC236}">
                <a16:creationId xmlns:a16="http://schemas.microsoft.com/office/drawing/2014/main" id="{4C521417-E13D-F044-955C-3B337AEE1D74}"/>
              </a:ext>
            </a:extLst>
          </p:cNvPr>
          <p:cNvSpPr txBox="1">
            <a:spLocks/>
          </p:cNvSpPr>
          <p:nvPr/>
        </p:nvSpPr>
        <p:spPr>
          <a:xfrm>
            <a:off x="93114" y="1253331"/>
            <a:ext cx="387220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C498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C498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C498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None/>
            </a:pPr>
            <a:endParaRPr lang="en-US" sz="2200" dirty="0">
              <a:solidFill>
                <a:srgbClr val="000000"/>
              </a:solidFill>
            </a:endParaRPr>
          </a:p>
        </p:txBody>
      </p:sp>
      <p:sp>
        <p:nvSpPr>
          <p:cNvPr id="9" name="Rectangle 8">
            <a:extLst>
              <a:ext uri="{FF2B5EF4-FFF2-40B4-BE49-F238E27FC236}">
                <a16:creationId xmlns:a16="http://schemas.microsoft.com/office/drawing/2014/main" id="{7A7F7A27-7BB8-4BB2-A3FE-02835A718662}"/>
              </a:ext>
            </a:extLst>
          </p:cNvPr>
          <p:cNvSpPr/>
          <p:nvPr/>
        </p:nvSpPr>
        <p:spPr>
          <a:xfrm>
            <a:off x="176081" y="970313"/>
            <a:ext cx="5033871" cy="4493538"/>
          </a:xfrm>
          <a:prstGeom prst="rect">
            <a:avLst/>
          </a:prstGeom>
        </p:spPr>
        <p:txBody>
          <a:bodyPr wrap="square">
            <a:spAutoFit/>
          </a:bodyPr>
          <a:lstStyle/>
          <a:p>
            <a:pPr marL="342900" indent="-342900">
              <a:buFont typeface="Wingdings" panose="05000000000000000000" pitchFamily="2" charset="2"/>
              <a:buChar char="Ø"/>
            </a:pPr>
            <a:r>
              <a:rPr lang="en-US" sz="2200" dirty="0">
                <a:latin typeface="Gill Sans MT" panose="020B0502020104020203" pitchFamily="34" charset="0"/>
              </a:rPr>
              <a:t>Remove Existing Vault and replace in same location.</a:t>
            </a:r>
          </a:p>
          <a:p>
            <a:pPr marL="342900" lvl="0" indent="-342900">
              <a:buFont typeface="Wingdings" panose="05000000000000000000" pitchFamily="2" charset="2"/>
              <a:buChar char="Ø"/>
            </a:pPr>
            <a:r>
              <a:rPr lang="en-US" sz="2200" dirty="0">
                <a:latin typeface="Gill Sans MT" panose="020B0502020104020203" pitchFamily="34" charset="0"/>
              </a:rPr>
              <a:t>Relocate Ex. 8” Water to accommodate the new vault</a:t>
            </a:r>
          </a:p>
          <a:p>
            <a:pPr marL="342900" lvl="0" indent="-342900">
              <a:buFont typeface="Wingdings" panose="05000000000000000000" pitchFamily="2" charset="2"/>
              <a:buChar char="Ø"/>
            </a:pPr>
            <a:r>
              <a:rPr lang="en-US" sz="2200" dirty="0">
                <a:latin typeface="Gill Sans MT" panose="020B0502020104020203" pitchFamily="34" charset="0"/>
              </a:rPr>
              <a:t>Pros: </a:t>
            </a:r>
          </a:p>
          <a:p>
            <a:pPr marL="800100" lvl="1" indent="-342900">
              <a:buFont typeface="Wingdings" panose="05000000000000000000" pitchFamily="2" charset="2"/>
              <a:buChar char="Ø"/>
            </a:pPr>
            <a:r>
              <a:rPr lang="en-US" sz="2200" dirty="0">
                <a:latin typeface="Gill Sans MT" panose="020B0502020104020203" pitchFamily="34" charset="0"/>
              </a:rPr>
              <a:t>One Construction Site</a:t>
            </a:r>
          </a:p>
          <a:p>
            <a:pPr marL="800100" lvl="1" indent="-342900">
              <a:buFont typeface="Wingdings" panose="05000000000000000000" pitchFamily="2" charset="2"/>
              <a:buChar char="Ø"/>
            </a:pPr>
            <a:r>
              <a:rPr lang="en-US" sz="2200" dirty="0">
                <a:latin typeface="Gill Sans MT" panose="020B0502020104020203" pitchFamily="34" charset="0"/>
              </a:rPr>
              <a:t>Shortest Construction Duration</a:t>
            </a:r>
          </a:p>
          <a:p>
            <a:pPr marL="800100" lvl="1" indent="-342900">
              <a:buFont typeface="Wingdings" panose="05000000000000000000" pitchFamily="2" charset="2"/>
              <a:buChar char="Ø"/>
            </a:pPr>
            <a:r>
              <a:rPr lang="en-US" sz="2200" dirty="0">
                <a:latin typeface="Gill Sans MT" panose="020B0502020104020203" pitchFamily="34" charset="0"/>
              </a:rPr>
              <a:t>Minimal Impact to Adjacent Utilities</a:t>
            </a:r>
          </a:p>
          <a:p>
            <a:pPr marL="800100" lvl="1" indent="-342900">
              <a:buFont typeface="Wingdings" panose="05000000000000000000" pitchFamily="2" charset="2"/>
              <a:buChar char="Ø"/>
            </a:pPr>
            <a:r>
              <a:rPr lang="en-US" sz="2200" dirty="0">
                <a:latin typeface="Gill Sans MT" panose="020B0502020104020203" pitchFamily="34" charset="0"/>
              </a:rPr>
              <a:t>Minimal Environmental/Community Impacts</a:t>
            </a:r>
          </a:p>
          <a:p>
            <a:pPr marL="342900" indent="-342900">
              <a:buFont typeface="Wingdings" panose="05000000000000000000" pitchFamily="2" charset="2"/>
              <a:buChar char="Ø"/>
            </a:pPr>
            <a:r>
              <a:rPr lang="en-US" sz="2200" dirty="0">
                <a:latin typeface="Gill Sans MT" panose="020B0502020104020203" pitchFamily="34" charset="0"/>
              </a:rPr>
              <a:t>Cons:</a:t>
            </a:r>
          </a:p>
          <a:p>
            <a:pPr marL="800100" lvl="1" indent="-342900">
              <a:buFont typeface="Wingdings" panose="05000000000000000000" pitchFamily="2" charset="2"/>
              <a:buChar char="Ø"/>
            </a:pPr>
            <a:r>
              <a:rPr lang="en-US" sz="2200" dirty="0">
                <a:latin typeface="Gill Sans MT" panose="020B0502020104020203" pitchFamily="34" charset="0"/>
              </a:rPr>
              <a:t>Intensive Maintenance of Traffic</a:t>
            </a:r>
          </a:p>
          <a:p>
            <a:pPr marL="800100" lvl="1" indent="-342900">
              <a:buFont typeface="Wingdings" panose="05000000000000000000" pitchFamily="2" charset="2"/>
              <a:buChar char="Ø"/>
            </a:pPr>
            <a:r>
              <a:rPr lang="en-US" sz="2200" dirty="0">
                <a:latin typeface="Gill Sans MT" panose="020B0502020104020203" pitchFamily="34" charset="0"/>
              </a:rPr>
              <a:t>Vault Access in roadway</a:t>
            </a:r>
          </a:p>
        </p:txBody>
      </p:sp>
      <p:pic>
        <p:nvPicPr>
          <p:cNvPr id="3" name="Picture 2">
            <a:extLst>
              <a:ext uri="{FF2B5EF4-FFF2-40B4-BE49-F238E27FC236}">
                <a16:creationId xmlns:a16="http://schemas.microsoft.com/office/drawing/2014/main" id="{8E3C81FE-9755-47B1-8972-E13FCF001575}"/>
              </a:ext>
            </a:extLst>
          </p:cNvPr>
          <p:cNvPicPr>
            <a:picLocks noChangeAspect="1"/>
          </p:cNvPicPr>
          <p:nvPr/>
        </p:nvPicPr>
        <p:blipFill rotWithShape="1">
          <a:blip r:embed="rId3"/>
          <a:srcRect l="5617" r="5822" b="3053"/>
          <a:stretch/>
        </p:blipFill>
        <p:spPr>
          <a:xfrm>
            <a:off x="5292919" y="1892732"/>
            <a:ext cx="6581555" cy="3816951"/>
          </a:xfrm>
          <a:prstGeom prst="rect">
            <a:avLst/>
          </a:prstGeom>
        </p:spPr>
      </p:pic>
      <p:sp>
        <p:nvSpPr>
          <p:cNvPr id="7" name="Rectangle 6">
            <a:extLst>
              <a:ext uri="{FF2B5EF4-FFF2-40B4-BE49-F238E27FC236}">
                <a16:creationId xmlns:a16="http://schemas.microsoft.com/office/drawing/2014/main" id="{3AD15D6D-462A-4470-AA08-A122A6A98CAC}"/>
              </a:ext>
            </a:extLst>
          </p:cNvPr>
          <p:cNvSpPr/>
          <p:nvPr/>
        </p:nvSpPr>
        <p:spPr>
          <a:xfrm rot="18098287">
            <a:off x="4943669" y="4846367"/>
            <a:ext cx="1574090" cy="253508"/>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STRATHMORE ST</a:t>
            </a:r>
          </a:p>
        </p:txBody>
      </p:sp>
      <p:sp>
        <p:nvSpPr>
          <p:cNvPr id="8" name="Rectangle 7">
            <a:extLst>
              <a:ext uri="{FF2B5EF4-FFF2-40B4-BE49-F238E27FC236}">
                <a16:creationId xmlns:a16="http://schemas.microsoft.com/office/drawing/2014/main" id="{9C5D17CE-00E2-4919-A4D1-3E17E64DEA50}"/>
              </a:ext>
            </a:extLst>
          </p:cNvPr>
          <p:cNvSpPr/>
          <p:nvPr/>
        </p:nvSpPr>
        <p:spPr>
          <a:xfrm>
            <a:off x="7570602" y="1673519"/>
            <a:ext cx="1765005" cy="219212"/>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WOODMONT AVE</a:t>
            </a:r>
          </a:p>
        </p:txBody>
      </p:sp>
    </p:spTree>
    <p:extLst>
      <p:ext uri="{BB962C8B-B14F-4D97-AF65-F5344CB8AC3E}">
        <p14:creationId xmlns:p14="http://schemas.microsoft.com/office/powerpoint/2010/main" val="3343593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9B80-3BFA-9C39-6D94-4A7E397A7132}"/>
              </a:ext>
            </a:extLst>
          </p:cNvPr>
          <p:cNvSpPr txBox="1">
            <a:spLocks/>
          </p:cNvSpPr>
          <p:nvPr/>
        </p:nvSpPr>
        <p:spPr>
          <a:xfrm>
            <a:off x="357548" y="-45175"/>
            <a:ext cx="10397961" cy="1023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r>
              <a:rPr lang="en-US" b="1" dirty="0">
                <a:solidFill>
                  <a:srgbClr val="003366"/>
                </a:solidFill>
                <a:latin typeface="Gill Sans MT" panose="020B0502020104020203" pitchFamily="34" charset="0"/>
              </a:rPr>
              <a:t>Ranking and Selection</a:t>
            </a:r>
            <a:endParaRPr lang="en-US" dirty="0">
              <a:latin typeface="Gill Sans MT" panose="020B0502020104020203" pitchFamily="34" charset="0"/>
            </a:endParaRPr>
          </a:p>
        </p:txBody>
      </p:sp>
      <p:sp>
        <p:nvSpPr>
          <p:cNvPr id="3" name="Rectangle 2">
            <a:extLst>
              <a:ext uri="{FF2B5EF4-FFF2-40B4-BE49-F238E27FC236}">
                <a16:creationId xmlns:a16="http://schemas.microsoft.com/office/drawing/2014/main" id="{CA522939-5395-9A31-CC6C-7665959698AB}"/>
              </a:ext>
            </a:extLst>
          </p:cNvPr>
          <p:cNvSpPr/>
          <p:nvPr/>
        </p:nvSpPr>
        <p:spPr>
          <a:xfrm>
            <a:off x="176082" y="831165"/>
            <a:ext cx="6187648" cy="4493538"/>
          </a:xfrm>
          <a:prstGeom prst="rect">
            <a:avLst/>
          </a:prstGeom>
        </p:spPr>
        <p:txBody>
          <a:bodyPr wrap="square">
            <a:spAutoFit/>
          </a:bodyPr>
          <a:lstStyle/>
          <a:p>
            <a:pPr marL="342900" indent="-342900">
              <a:buFont typeface="Wingdings" panose="05000000000000000000" pitchFamily="2" charset="2"/>
              <a:buChar char="Ø"/>
            </a:pPr>
            <a:r>
              <a:rPr lang="en-US" sz="2200" dirty="0">
                <a:latin typeface="Gill Sans MT" panose="020B0502020104020203" pitchFamily="34" charset="0"/>
              </a:rPr>
              <a:t>Evaluated each option using weighted ranking of criteria such as:</a:t>
            </a:r>
          </a:p>
          <a:p>
            <a:pPr marL="800100" lvl="1" indent="-342900">
              <a:buFont typeface="Wingdings" panose="05000000000000000000" pitchFamily="2" charset="2"/>
              <a:buChar char="Ø"/>
            </a:pPr>
            <a:r>
              <a:rPr lang="en-US" sz="2200" dirty="0">
                <a:latin typeface="Gill Sans MT" panose="020B0502020104020203" pitchFamily="34" charset="0"/>
              </a:rPr>
              <a:t>Impacts to community (residential &amp; commercial)</a:t>
            </a:r>
          </a:p>
          <a:p>
            <a:pPr marL="800100" lvl="1" indent="-342900">
              <a:buFont typeface="Wingdings" panose="05000000000000000000" pitchFamily="2" charset="2"/>
              <a:buChar char="Ø"/>
            </a:pPr>
            <a:r>
              <a:rPr lang="en-US" sz="2200" dirty="0">
                <a:latin typeface="Gill Sans MT" panose="020B0502020104020203" pitchFamily="34" charset="0"/>
              </a:rPr>
              <a:t>Environment/Aesthetics</a:t>
            </a:r>
          </a:p>
          <a:p>
            <a:pPr marL="800100" lvl="1" indent="-342900">
              <a:buFont typeface="Wingdings" panose="05000000000000000000" pitchFamily="2" charset="2"/>
              <a:buChar char="Ø"/>
            </a:pPr>
            <a:r>
              <a:rPr lang="en-US" sz="2200" dirty="0">
                <a:latin typeface="Gill Sans MT" panose="020B0502020104020203" pitchFamily="34" charset="0"/>
              </a:rPr>
              <a:t>Construction Duration/Footprint</a:t>
            </a:r>
          </a:p>
          <a:p>
            <a:pPr marL="800100" lvl="1" indent="-342900">
              <a:buFont typeface="Wingdings" panose="05000000000000000000" pitchFamily="2" charset="2"/>
              <a:buChar char="Ø"/>
            </a:pPr>
            <a:r>
              <a:rPr lang="en-US" sz="2200" dirty="0">
                <a:latin typeface="Gill Sans MT" panose="020B0502020104020203" pitchFamily="34" charset="0"/>
              </a:rPr>
              <a:t>Permitting Stakeholder Preference</a:t>
            </a:r>
          </a:p>
          <a:p>
            <a:pPr marL="342900" indent="-342900">
              <a:buFont typeface="Wingdings" panose="05000000000000000000" pitchFamily="2" charset="2"/>
              <a:buChar char="Ø"/>
            </a:pPr>
            <a:r>
              <a:rPr lang="en-US" sz="2200" dirty="0">
                <a:latin typeface="Gill Sans MT" panose="020B0502020104020203" pitchFamily="34" charset="0"/>
              </a:rPr>
              <a:t>Best Option: Option 3 – Same Location</a:t>
            </a:r>
          </a:p>
          <a:p>
            <a:pPr marL="800100" lvl="1" indent="-342900">
              <a:buFont typeface="Wingdings" panose="05000000000000000000" pitchFamily="2" charset="2"/>
              <a:buChar char="Ø"/>
            </a:pPr>
            <a:r>
              <a:rPr lang="en-US" sz="2200" dirty="0">
                <a:latin typeface="Gill Sans MT" panose="020B0502020104020203" pitchFamily="34" charset="0"/>
              </a:rPr>
              <a:t>Minimizes construction footprint </a:t>
            </a:r>
          </a:p>
          <a:p>
            <a:pPr marL="800100" lvl="1" indent="-342900">
              <a:buFont typeface="Wingdings" panose="05000000000000000000" pitchFamily="2" charset="2"/>
              <a:buChar char="Ø"/>
            </a:pPr>
            <a:r>
              <a:rPr lang="en-US" sz="2200" dirty="0">
                <a:latin typeface="Gill Sans MT" panose="020B0502020104020203" pitchFamily="34" charset="0"/>
              </a:rPr>
              <a:t>Preferred by County &amp; Town of Chevy Chase</a:t>
            </a:r>
          </a:p>
          <a:p>
            <a:pPr marL="800100" lvl="1" indent="-342900">
              <a:buFont typeface="Wingdings" panose="05000000000000000000" pitchFamily="2" charset="2"/>
              <a:buChar char="Ø"/>
            </a:pPr>
            <a:r>
              <a:rPr lang="en-US" sz="2200" dirty="0">
                <a:latin typeface="Gill Sans MT" panose="020B0502020104020203" pitchFamily="34" charset="0"/>
              </a:rPr>
              <a:t>Least impact to residential homes</a:t>
            </a:r>
          </a:p>
          <a:p>
            <a:pPr marL="800100" lvl="1" indent="-342900">
              <a:buFont typeface="Wingdings" panose="05000000000000000000" pitchFamily="2" charset="2"/>
              <a:buChar char="Ø"/>
            </a:pPr>
            <a:r>
              <a:rPr lang="en-US" sz="2200" dirty="0">
                <a:latin typeface="Gill Sans MT" panose="020B0502020104020203" pitchFamily="34" charset="0"/>
              </a:rPr>
              <a:t>Shortest Construction Duration (single site)</a:t>
            </a:r>
          </a:p>
          <a:p>
            <a:pPr marL="800100" lvl="1" indent="-342900">
              <a:buFont typeface="Wingdings" panose="05000000000000000000" pitchFamily="2" charset="2"/>
              <a:buChar char="Ø"/>
            </a:pPr>
            <a:endParaRPr lang="en-US" sz="2200" dirty="0">
              <a:latin typeface="Gill Sans MT" panose="020B0502020104020203" pitchFamily="34" charset="0"/>
            </a:endParaRPr>
          </a:p>
        </p:txBody>
      </p:sp>
      <p:pic>
        <p:nvPicPr>
          <p:cNvPr id="5" name="Picture 4">
            <a:extLst>
              <a:ext uri="{FF2B5EF4-FFF2-40B4-BE49-F238E27FC236}">
                <a16:creationId xmlns:a16="http://schemas.microsoft.com/office/drawing/2014/main" id="{0CC5C5DE-7E25-842E-E241-5E4DBCE639FF}"/>
              </a:ext>
            </a:extLst>
          </p:cNvPr>
          <p:cNvPicPr>
            <a:picLocks noChangeAspect="1"/>
          </p:cNvPicPr>
          <p:nvPr/>
        </p:nvPicPr>
        <p:blipFill>
          <a:blip r:embed="rId3"/>
          <a:stretch>
            <a:fillRect/>
          </a:stretch>
        </p:blipFill>
        <p:spPr>
          <a:xfrm>
            <a:off x="6363730" y="1278623"/>
            <a:ext cx="5562549" cy="3824717"/>
          </a:xfrm>
          <a:prstGeom prst="rect">
            <a:avLst/>
          </a:prstGeom>
        </p:spPr>
      </p:pic>
      <p:sp>
        <p:nvSpPr>
          <p:cNvPr id="6" name="Rectangle 5">
            <a:extLst>
              <a:ext uri="{FF2B5EF4-FFF2-40B4-BE49-F238E27FC236}">
                <a16:creationId xmlns:a16="http://schemas.microsoft.com/office/drawing/2014/main" id="{4AD0A257-624B-D068-0B81-DDAB5BBAECC7}"/>
              </a:ext>
            </a:extLst>
          </p:cNvPr>
          <p:cNvSpPr/>
          <p:nvPr/>
        </p:nvSpPr>
        <p:spPr>
          <a:xfrm rot="21109769">
            <a:off x="8410069" y="3137882"/>
            <a:ext cx="299101" cy="3807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133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8DE3C6B-985E-C445-B81B-5B8B34422B34}"/>
              </a:ext>
            </a:extLst>
          </p:cNvPr>
          <p:cNvSpPr txBox="1">
            <a:spLocks/>
          </p:cNvSpPr>
          <p:nvPr/>
        </p:nvSpPr>
        <p:spPr>
          <a:xfrm>
            <a:off x="357548" y="-45175"/>
            <a:ext cx="10397961" cy="1023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r>
              <a:rPr lang="en-US" b="1" dirty="0">
                <a:solidFill>
                  <a:srgbClr val="003366"/>
                </a:solidFill>
                <a:latin typeface="Gill Sans MT" panose="020B0502020104020203" pitchFamily="34" charset="0"/>
              </a:rPr>
              <a:t>The New Valve </a:t>
            </a:r>
            <a:endParaRPr lang="en-US" dirty="0">
              <a:latin typeface="Gill Sans MT" panose="020B0502020104020203" pitchFamily="34" charset="0"/>
            </a:endParaRPr>
          </a:p>
        </p:txBody>
      </p:sp>
      <p:sp>
        <p:nvSpPr>
          <p:cNvPr id="6" name="Content Placeholder 2">
            <a:extLst>
              <a:ext uri="{FF2B5EF4-FFF2-40B4-BE49-F238E27FC236}">
                <a16:creationId xmlns:a16="http://schemas.microsoft.com/office/drawing/2014/main" id="{4C521417-E13D-F044-955C-3B337AEE1D74}"/>
              </a:ext>
            </a:extLst>
          </p:cNvPr>
          <p:cNvSpPr txBox="1">
            <a:spLocks/>
          </p:cNvSpPr>
          <p:nvPr/>
        </p:nvSpPr>
        <p:spPr>
          <a:xfrm>
            <a:off x="93114" y="1253331"/>
            <a:ext cx="387220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C498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C498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C498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None/>
            </a:pPr>
            <a:endParaRPr lang="en-US" sz="2200" dirty="0">
              <a:solidFill>
                <a:srgbClr val="000000"/>
              </a:solidFill>
            </a:endParaRPr>
          </a:p>
        </p:txBody>
      </p:sp>
      <p:sp>
        <p:nvSpPr>
          <p:cNvPr id="9" name="Rectangle 8">
            <a:extLst>
              <a:ext uri="{FF2B5EF4-FFF2-40B4-BE49-F238E27FC236}">
                <a16:creationId xmlns:a16="http://schemas.microsoft.com/office/drawing/2014/main" id="{7A7F7A27-7BB8-4BB2-A3FE-02835A718662}"/>
              </a:ext>
            </a:extLst>
          </p:cNvPr>
          <p:cNvSpPr/>
          <p:nvPr/>
        </p:nvSpPr>
        <p:spPr>
          <a:xfrm>
            <a:off x="0" y="739747"/>
            <a:ext cx="7400260" cy="5016758"/>
          </a:xfrm>
          <a:prstGeom prst="rect">
            <a:avLst/>
          </a:prstGeom>
        </p:spPr>
        <p:txBody>
          <a:bodyPr wrap="square">
            <a:spAutoFit/>
          </a:bodyPr>
          <a:lstStyle/>
          <a:p>
            <a:pPr marL="342900" indent="-342900">
              <a:buFont typeface="Wingdings" panose="05000000000000000000" pitchFamily="2" charset="2"/>
              <a:buChar char="Ø"/>
            </a:pPr>
            <a:r>
              <a:rPr lang="en-US" sz="2200" dirty="0">
                <a:latin typeface="Gill Sans MT" panose="020B0502020104020203" pitchFamily="34" charset="0"/>
              </a:rPr>
              <a:t>New 60” valve will be approximately 14’ L x 3.5’ W x 9’ D and weigh 27,000 lbs.</a:t>
            </a:r>
          </a:p>
          <a:p>
            <a:endParaRPr lang="en-US" sz="1400" dirty="0">
              <a:latin typeface="Gill Sans MT" panose="020B0502020104020203" pitchFamily="34" charset="0"/>
            </a:endParaRPr>
          </a:p>
          <a:p>
            <a:pPr marL="342900" lvl="0" indent="-342900">
              <a:buFont typeface="Wingdings" panose="05000000000000000000" pitchFamily="2" charset="2"/>
              <a:buChar char="Ø"/>
            </a:pPr>
            <a:r>
              <a:rPr lang="en-US" sz="2200" dirty="0">
                <a:latin typeface="Gill Sans MT" panose="020B0502020104020203" pitchFamily="34" charset="0"/>
              </a:rPr>
              <a:t>When closed valve will receive approximately </a:t>
            </a:r>
            <a:br>
              <a:rPr lang="en-US" sz="2200" dirty="0">
                <a:latin typeface="Gill Sans MT" panose="020B0502020104020203" pitchFamily="34" charset="0"/>
              </a:rPr>
            </a:br>
            <a:r>
              <a:rPr lang="en-US" sz="2200" dirty="0">
                <a:latin typeface="Gill Sans MT" panose="020B0502020104020203" pitchFamily="34" charset="0"/>
              </a:rPr>
              <a:t>620,000 lbs. of force</a:t>
            </a:r>
          </a:p>
          <a:p>
            <a:endParaRPr lang="en-US" sz="1400" dirty="0">
              <a:latin typeface="Gill Sans MT" panose="020B0502020104020203" pitchFamily="34" charset="0"/>
            </a:endParaRPr>
          </a:p>
          <a:p>
            <a:pPr marL="342900" indent="-342900">
              <a:buFont typeface="Wingdings" panose="05000000000000000000" pitchFamily="2" charset="2"/>
              <a:buChar char="Ø"/>
            </a:pPr>
            <a:r>
              <a:rPr lang="en-US" sz="2200" dirty="0">
                <a:latin typeface="Gill Sans MT" panose="020B0502020104020203" pitchFamily="34" charset="0"/>
              </a:rPr>
              <a:t>Large, cast-in-place concrete vault needed </a:t>
            </a:r>
          </a:p>
          <a:p>
            <a:r>
              <a:rPr lang="en-US" sz="2200" dirty="0">
                <a:latin typeface="Gill Sans MT" panose="020B0502020104020203" pitchFamily="34" charset="0"/>
              </a:rPr>
              <a:t>     to restrain valve and resist movement</a:t>
            </a:r>
          </a:p>
          <a:p>
            <a:pPr marL="342900" indent="-342900">
              <a:buFont typeface="Wingdings" panose="05000000000000000000" pitchFamily="2" charset="2"/>
              <a:buChar char="Ø"/>
            </a:pPr>
            <a:endParaRPr lang="en-US" sz="1400" dirty="0">
              <a:latin typeface="Gill Sans MT" panose="020B0502020104020203" pitchFamily="34" charset="0"/>
            </a:endParaRPr>
          </a:p>
          <a:p>
            <a:pPr marL="342900" indent="-342900">
              <a:buFont typeface="Wingdings" panose="05000000000000000000" pitchFamily="2" charset="2"/>
              <a:buChar char="Ø"/>
            </a:pPr>
            <a:r>
              <a:rPr lang="en-US" sz="2200" dirty="0">
                <a:latin typeface="Gill Sans MT" panose="020B0502020104020203" pitchFamily="34" charset="0"/>
              </a:rPr>
              <a:t>Valve Vault will be approximately the size </a:t>
            </a:r>
            <a:br>
              <a:rPr lang="en-US" sz="2200" dirty="0">
                <a:latin typeface="Gill Sans MT" panose="020B0502020104020203" pitchFamily="34" charset="0"/>
              </a:rPr>
            </a:br>
            <a:r>
              <a:rPr lang="en-US" sz="2200" dirty="0">
                <a:latin typeface="Gill Sans MT" panose="020B0502020104020203" pitchFamily="34" charset="0"/>
              </a:rPr>
              <a:t>of a 2-car garage with dimensions of </a:t>
            </a:r>
            <a:br>
              <a:rPr lang="en-US" sz="2200" dirty="0">
                <a:latin typeface="Gill Sans MT" panose="020B0502020104020203" pitchFamily="34" charset="0"/>
              </a:rPr>
            </a:br>
            <a:r>
              <a:rPr lang="en-US" sz="2200" dirty="0">
                <a:latin typeface="Gill Sans MT" panose="020B0502020104020203" pitchFamily="34" charset="0"/>
              </a:rPr>
              <a:t>23.5’ L x 20’ W x 14.5’ D</a:t>
            </a:r>
          </a:p>
          <a:p>
            <a:pPr marL="342900" indent="-342900">
              <a:buFont typeface="Wingdings" panose="05000000000000000000" pitchFamily="2" charset="2"/>
              <a:buChar char="Ø"/>
            </a:pPr>
            <a:endParaRPr lang="en-US" sz="1400" dirty="0">
              <a:latin typeface="Gill Sans MT" panose="020B0502020104020203" pitchFamily="34" charset="0"/>
            </a:endParaRPr>
          </a:p>
          <a:p>
            <a:pPr marL="342900" indent="-342900">
              <a:buFont typeface="Wingdings" panose="05000000000000000000" pitchFamily="2" charset="2"/>
              <a:buChar char="Ø"/>
            </a:pPr>
            <a:r>
              <a:rPr lang="en-US" sz="2200" dirty="0">
                <a:latin typeface="Gill Sans MT" panose="020B0502020104020203" pitchFamily="34" charset="0"/>
              </a:rPr>
              <a:t>Roof slab will be precast panels to reduce </a:t>
            </a:r>
            <a:br>
              <a:rPr lang="en-US" sz="2200" dirty="0">
                <a:latin typeface="Gill Sans MT" panose="020B0502020104020203" pitchFamily="34" charset="0"/>
              </a:rPr>
            </a:br>
            <a:r>
              <a:rPr lang="en-US" sz="2200" dirty="0">
                <a:latin typeface="Gill Sans MT" panose="020B0502020104020203" pitchFamily="34" charset="0"/>
              </a:rPr>
              <a:t>construction time in field</a:t>
            </a:r>
          </a:p>
          <a:p>
            <a:pPr marL="342900" indent="-342900">
              <a:buFont typeface="Wingdings" panose="05000000000000000000" pitchFamily="2" charset="2"/>
              <a:buChar char="Ø"/>
            </a:pPr>
            <a:endParaRPr lang="en-US" sz="2200" dirty="0">
              <a:latin typeface="Gill Sans MT" panose="020B0502020104020203" pitchFamily="34" charset="0"/>
            </a:endParaRPr>
          </a:p>
        </p:txBody>
      </p:sp>
      <p:pic>
        <p:nvPicPr>
          <p:cNvPr id="3" name="Picture 2">
            <a:extLst>
              <a:ext uri="{FF2B5EF4-FFF2-40B4-BE49-F238E27FC236}">
                <a16:creationId xmlns:a16="http://schemas.microsoft.com/office/drawing/2014/main" id="{2DEF1650-B244-4DE5-BE74-5BACF4B6FC22}"/>
              </a:ext>
            </a:extLst>
          </p:cNvPr>
          <p:cNvPicPr>
            <a:picLocks noChangeAspect="1"/>
          </p:cNvPicPr>
          <p:nvPr/>
        </p:nvPicPr>
        <p:blipFill rotWithShape="1">
          <a:blip r:embed="rId3"/>
          <a:srcRect l="2369" b="8307"/>
          <a:stretch/>
        </p:blipFill>
        <p:spPr>
          <a:xfrm>
            <a:off x="5269116" y="2209175"/>
            <a:ext cx="6829769" cy="4639971"/>
          </a:xfrm>
          <a:prstGeom prst="rect">
            <a:avLst/>
          </a:prstGeom>
        </p:spPr>
      </p:pic>
      <p:grpSp>
        <p:nvGrpSpPr>
          <p:cNvPr id="17" name="Group 16">
            <a:extLst>
              <a:ext uri="{FF2B5EF4-FFF2-40B4-BE49-F238E27FC236}">
                <a16:creationId xmlns:a16="http://schemas.microsoft.com/office/drawing/2014/main" id="{8BF26962-DEFE-45C1-9F58-627E23D4F4E1}"/>
              </a:ext>
            </a:extLst>
          </p:cNvPr>
          <p:cNvGrpSpPr/>
          <p:nvPr/>
        </p:nvGrpSpPr>
        <p:grpSpPr>
          <a:xfrm>
            <a:off x="7400260" y="0"/>
            <a:ext cx="4192300" cy="2338296"/>
            <a:chOff x="7676707" y="188945"/>
            <a:chExt cx="4116100" cy="2267176"/>
          </a:xfrm>
        </p:grpSpPr>
        <p:pic>
          <p:nvPicPr>
            <p:cNvPr id="7" name="Picture 6">
              <a:extLst>
                <a:ext uri="{FF2B5EF4-FFF2-40B4-BE49-F238E27FC236}">
                  <a16:creationId xmlns:a16="http://schemas.microsoft.com/office/drawing/2014/main" id="{06C4C66F-5AA1-4E47-A5EC-1C2987028B84}"/>
                </a:ext>
              </a:extLst>
            </p:cNvPr>
            <p:cNvPicPr>
              <a:picLocks noChangeAspect="1"/>
            </p:cNvPicPr>
            <p:nvPr/>
          </p:nvPicPr>
          <p:blipFill rotWithShape="1">
            <a:blip r:embed="rId4"/>
            <a:srcRect l="4393" t="4997" r="7022"/>
            <a:stretch/>
          </p:blipFill>
          <p:spPr>
            <a:xfrm>
              <a:off x="7932006" y="188945"/>
              <a:ext cx="3860801" cy="2211350"/>
            </a:xfrm>
            <a:prstGeom prst="rect">
              <a:avLst/>
            </a:prstGeom>
          </p:spPr>
        </p:pic>
        <p:sp>
          <p:nvSpPr>
            <p:cNvPr id="12" name="Freeform: Shape 11">
              <a:extLst>
                <a:ext uri="{FF2B5EF4-FFF2-40B4-BE49-F238E27FC236}">
                  <a16:creationId xmlns:a16="http://schemas.microsoft.com/office/drawing/2014/main" id="{6DDD020F-BF66-4CC0-B582-5418FC274931}"/>
                </a:ext>
              </a:extLst>
            </p:cNvPr>
            <p:cNvSpPr/>
            <p:nvPr/>
          </p:nvSpPr>
          <p:spPr>
            <a:xfrm>
              <a:off x="7676707" y="1594884"/>
              <a:ext cx="2945219" cy="861237"/>
            </a:xfrm>
            <a:custGeom>
              <a:avLst/>
              <a:gdLst>
                <a:gd name="connsiteX0" fmla="*/ 329609 w 2945219"/>
                <a:gd name="connsiteY0" fmla="*/ 95693 h 861237"/>
                <a:gd name="connsiteX1" fmla="*/ 467833 w 2945219"/>
                <a:gd name="connsiteY1" fmla="*/ 0 h 861237"/>
                <a:gd name="connsiteX2" fmla="*/ 903767 w 2945219"/>
                <a:gd name="connsiteY2" fmla="*/ 0 h 861237"/>
                <a:gd name="connsiteX3" fmla="*/ 935665 w 2945219"/>
                <a:gd name="connsiteY3" fmla="*/ 329609 h 861237"/>
                <a:gd name="connsiteX4" fmla="*/ 1073888 w 2945219"/>
                <a:gd name="connsiteY4" fmla="*/ 340242 h 861237"/>
                <a:gd name="connsiteX5" fmla="*/ 1244009 w 2945219"/>
                <a:gd name="connsiteY5" fmla="*/ 669851 h 861237"/>
                <a:gd name="connsiteX6" fmla="*/ 1467293 w 2945219"/>
                <a:gd name="connsiteY6" fmla="*/ 457200 h 861237"/>
                <a:gd name="connsiteX7" fmla="*/ 1552353 w 2945219"/>
                <a:gd name="connsiteY7" fmla="*/ 680483 h 861237"/>
                <a:gd name="connsiteX8" fmla="*/ 1616149 w 2945219"/>
                <a:gd name="connsiteY8" fmla="*/ 478465 h 861237"/>
                <a:gd name="connsiteX9" fmla="*/ 1690577 w 2945219"/>
                <a:gd name="connsiteY9" fmla="*/ 659218 h 861237"/>
                <a:gd name="connsiteX10" fmla="*/ 2945219 w 2945219"/>
                <a:gd name="connsiteY10" fmla="*/ 648586 h 861237"/>
                <a:gd name="connsiteX11" fmla="*/ 2764465 w 2945219"/>
                <a:gd name="connsiteY11" fmla="*/ 861237 h 861237"/>
                <a:gd name="connsiteX12" fmla="*/ 0 w 2945219"/>
                <a:gd name="connsiteY12" fmla="*/ 861237 h 861237"/>
                <a:gd name="connsiteX13" fmla="*/ 0 w 2945219"/>
                <a:gd name="connsiteY13" fmla="*/ 659218 h 861237"/>
                <a:gd name="connsiteX14" fmla="*/ 329609 w 2945219"/>
                <a:gd name="connsiteY14" fmla="*/ 95693 h 86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5219" h="861237">
                  <a:moveTo>
                    <a:pt x="329609" y="95693"/>
                  </a:moveTo>
                  <a:lnTo>
                    <a:pt x="467833" y="0"/>
                  </a:lnTo>
                  <a:lnTo>
                    <a:pt x="903767" y="0"/>
                  </a:lnTo>
                  <a:lnTo>
                    <a:pt x="935665" y="329609"/>
                  </a:lnTo>
                  <a:lnTo>
                    <a:pt x="1073888" y="340242"/>
                  </a:lnTo>
                  <a:lnTo>
                    <a:pt x="1244009" y="669851"/>
                  </a:lnTo>
                  <a:lnTo>
                    <a:pt x="1467293" y="457200"/>
                  </a:lnTo>
                  <a:lnTo>
                    <a:pt x="1552353" y="680483"/>
                  </a:lnTo>
                  <a:lnTo>
                    <a:pt x="1616149" y="478465"/>
                  </a:lnTo>
                  <a:lnTo>
                    <a:pt x="1690577" y="659218"/>
                  </a:lnTo>
                  <a:lnTo>
                    <a:pt x="2945219" y="648586"/>
                  </a:lnTo>
                  <a:lnTo>
                    <a:pt x="2764465" y="861237"/>
                  </a:lnTo>
                  <a:lnTo>
                    <a:pt x="0" y="861237"/>
                  </a:lnTo>
                  <a:lnTo>
                    <a:pt x="0" y="659218"/>
                  </a:lnTo>
                  <a:lnTo>
                    <a:pt x="329609" y="9569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23583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E2EC6B60-2B64-6045-9A87-12446E2354E4}"/>
              </a:ext>
            </a:extLst>
          </p:cNvPr>
          <p:cNvSpPr txBox="1">
            <a:spLocks/>
          </p:cNvSpPr>
          <p:nvPr/>
        </p:nvSpPr>
        <p:spPr>
          <a:xfrm>
            <a:off x="181068" y="924471"/>
            <a:ext cx="11280619" cy="435133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C498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C498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C498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dirty="0">
                <a:solidFill>
                  <a:schemeClr val="tx1"/>
                </a:solidFill>
                <a:latin typeface="Gill Sans MT" panose="020B0502020104020203" pitchFamily="34" charset="0"/>
              </a:rPr>
              <a:t>Construction will require temporary changes to traffic patterns</a:t>
            </a:r>
          </a:p>
          <a:p>
            <a:pPr lvl="1"/>
            <a:r>
              <a:rPr lang="en-US" dirty="0">
                <a:solidFill>
                  <a:schemeClr val="tx1"/>
                </a:solidFill>
                <a:latin typeface="Gill Sans MT" panose="020B0502020104020203" pitchFamily="34" charset="0"/>
              </a:rPr>
              <a:t>Traffic will be managed to minimize community disruptions to the maximum extent practicable</a:t>
            </a:r>
          </a:p>
          <a:p>
            <a:pPr lvl="1">
              <a:buFont typeface="Wingdings" panose="05000000000000000000" pitchFamily="2" charset="2"/>
              <a:buChar char="Ø"/>
            </a:pPr>
            <a:endParaRPr lang="en-US" sz="1600" dirty="0">
              <a:solidFill>
                <a:schemeClr val="tx1"/>
              </a:solidFill>
              <a:latin typeface="Gill Sans MT" panose="020B0502020104020203" pitchFamily="34" charset="0"/>
            </a:endParaRPr>
          </a:p>
          <a:p>
            <a:pPr>
              <a:buFont typeface="Wingdings" panose="05000000000000000000" pitchFamily="2" charset="2"/>
              <a:buChar char="Ø"/>
            </a:pPr>
            <a:r>
              <a:rPr lang="en-US" dirty="0">
                <a:solidFill>
                  <a:schemeClr val="tx1"/>
                </a:solidFill>
                <a:latin typeface="Gill Sans MT" panose="020B0502020104020203" pitchFamily="34" charset="0"/>
              </a:rPr>
              <a:t>Access will be maintained to homes, businesses and apartments during construction</a:t>
            </a:r>
          </a:p>
          <a:p>
            <a:pPr lvl="1"/>
            <a:r>
              <a:rPr lang="en-US" dirty="0">
                <a:solidFill>
                  <a:schemeClr val="tx1"/>
                </a:solidFill>
                <a:latin typeface="Gill Sans MT" panose="020B0502020104020203" pitchFamily="34" charset="0"/>
              </a:rPr>
              <a:t>Access into homes is </a:t>
            </a:r>
            <a:r>
              <a:rPr lang="en-US" b="1" u="sng" dirty="0">
                <a:solidFill>
                  <a:srgbClr val="FF0000"/>
                </a:solidFill>
                <a:latin typeface="Gill Sans MT" panose="020B0502020104020203" pitchFamily="34" charset="0"/>
              </a:rPr>
              <a:t>NOT</a:t>
            </a:r>
            <a:r>
              <a:rPr lang="en-US" dirty="0">
                <a:solidFill>
                  <a:schemeClr val="tx1"/>
                </a:solidFill>
                <a:latin typeface="Gill Sans MT" panose="020B0502020104020203" pitchFamily="34" charset="0"/>
              </a:rPr>
              <a:t> required</a:t>
            </a:r>
          </a:p>
          <a:p>
            <a:pPr lvl="1"/>
            <a:r>
              <a:rPr lang="en-US" dirty="0">
                <a:solidFill>
                  <a:schemeClr val="tx1"/>
                </a:solidFill>
                <a:latin typeface="Gill Sans MT" panose="020B0502020104020203" pitchFamily="34" charset="0"/>
              </a:rPr>
              <a:t>Access onto private property is generally </a:t>
            </a:r>
            <a:r>
              <a:rPr lang="en-US" b="1" u="sng" dirty="0">
                <a:solidFill>
                  <a:srgbClr val="FF0000"/>
                </a:solidFill>
                <a:latin typeface="Gill Sans MT" panose="020B0502020104020203" pitchFamily="34" charset="0"/>
              </a:rPr>
              <a:t>NOT</a:t>
            </a:r>
            <a:r>
              <a:rPr lang="en-US" dirty="0">
                <a:solidFill>
                  <a:schemeClr val="tx1"/>
                </a:solidFill>
                <a:latin typeface="Gill Sans MT" panose="020B0502020104020203" pitchFamily="34" charset="0"/>
              </a:rPr>
              <a:t> required</a:t>
            </a:r>
          </a:p>
          <a:p>
            <a:pPr lvl="1"/>
            <a:r>
              <a:rPr lang="en-US" dirty="0">
                <a:solidFill>
                  <a:schemeClr val="tx1"/>
                </a:solidFill>
                <a:latin typeface="Gill Sans MT" panose="020B0502020104020203" pitchFamily="34" charset="0"/>
              </a:rPr>
              <a:t>The 7077 Woodmont Ave parking garage will be accessed from Woodmont Avenue and the loading dock will be accessed from Wisconsin Avenue with coordination with the Construction Team</a:t>
            </a:r>
          </a:p>
          <a:p>
            <a:pPr lvl="1"/>
            <a:endParaRPr lang="en-US" sz="1600" dirty="0">
              <a:solidFill>
                <a:schemeClr val="tx1"/>
              </a:solidFill>
              <a:latin typeface="Gill Sans MT" panose="020B0502020104020203" pitchFamily="34" charset="0"/>
            </a:endParaRPr>
          </a:p>
          <a:p>
            <a:pPr>
              <a:buFont typeface="Wingdings" panose="05000000000000000000" pitchFamily="2" charset="2"/>
              <a:buChar char="Ø"/>
            </a:pPr>
            <a:r>
              <a:rPr lang="en-US" dirty="0">
                <a:solidFill>
                  <a:schemeClr val="tx1"/>
                </a:solidFill>
                <a:latin typeface="Gill Sans MT" panose="020B0502020104020203" pitchFamily="34" charset="0"/>
              </a:rPr>
              <a:t>Parking restrictions </a:t>
            </a:r>
          </a:p>
          <a:p>
            <a:pPr lvl="1"/>
            <a:r>
              <a:rPr lang="en-US" dirty="0">
                <a:solidFill>
                  <a:schemeClr val="tx1"/>
                </a:solidFill>
                <a:latin typeface="Gill Sans MT" panose="020B0502020104020203" pitchFamily="34" charset="0"/>
              </a:rPr>
              <a:t>WSSC Water will provide 48-hour advance (denoted by “No Parking” signs) notice prior to any parking restrictions</a:t>
            </a:r>
          </a:p>
          <a:p>
            <a:pPr lvl="1"/>
            <a:r>
              <a:rPr lang="en-US" dirty="0">
                <a:solidFill>
                  <a:schemeClr val="tx1"/>
                </a:solidFill>
                <a:latin typeface="Gill Sans MT" panose="020B0502020104020203" pitchFamily="34" charset="0"/>
              </a:rPr>
              <a:t>Any vehicles that have not been removed from the designated area will be towed to a nearby street at no cost to the owner.</a:t>
            </a:r>
          </a:p>
          <a:p>
            <a:pPr marL="457200" lvl="1" indent="0">
              <a:buNone/>
            </a:pPr>
            <a:endParaRPr lang="en-US" sz="1400" dirty="0"/>
          </a:p>
          <a:p>
            <a:pPr>
              <a:buFont typeface="Wingdings" panose="05000000000000000000" pitchFamily="2" charset="2"/>
              <a:buChar char="Ø"/>
            </a:pPr>
            <a:r>
              <a:rPr lang="en-US" dirty="0">
                <a:solidFill>
                  <a:schemeClr val="tx1"/>
                </a:solidFill>
                <a:latin typeface="Gill Sans MT" panose="020B0502020104020203" pitchFamily="34" charset="0"/>
              </a:rPr>
              <a:t>Final restoration of sidewalks, roadways and landscaping will take place within 90 days of construction completion. </a:t>
            </a:r>
            <a:endParaRPr lang="en-US" sz="2600" dirty="0">
              <a:solidFill>
                <a:schemeClr val="tx1"/>
              </a:solidFill>
              <a:latin typeface="Gill Sans MT" panose="020B0502020104020203" pitchFamily="34" charset="0"/>
            </a:endParaRPr>
          </a:p>
        </p:txBody>
      </p:sp>
      <p:sp>
        <p:nvSpPr>
          <p:cNvPr id="6" name="Title 1">
            <a:extLst>
              <a:ext uri="{FF2B5EF4-FFF2-40B4-BE49-F238E27FC236}">
                <a16:creationId xmlns:a16="http://schemas.microsoft.com/office/drawing/2014/main" id="{1B168675-F7EC-2F43-B438-9BE59AC0D9A8}"/>
              </a:ext>
            </a:extLst>
          </p:cNvPr>
          <p:cNvSpPr txBox="1">
            <a:spLocks/>
          </p:cNvSpPr>
          <p:nvPr/>
        </p:nvSpPr>
        <p:spPr>
          <a:xfrm>
            <a:off x="181068" y="933"/>
            <a:ext cx="10062927" cy="10460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r>
              <a:rPr lang="en-US" b="1" dirty="0">
                <a:solidFill>
                  <a:srgbClr val="003366"/>
                </a:solidFill>
                <a:latin typeface="Gill Sans MT" panose="020B0502020104020203" pitchFamily="34" charset="0"/>
              </a:rPr>
              <a:t>Traffic Control and Property Access</a:t>
            </a:r>
            <a:endParaRPr lang="en-US" dirty="0">
              <a:latin typeface="Gill Sans MT" panose="020B0502020104020203" pitchFamily="34" charset="0"/>
            </a:endParaRPr>
          </a:p>
        </p:txBody>
      </p:sp>
      <p:pic>
        <p:nvPicPr>
          <p:cNvPr id="4" name="Picture 3">
            <a:extLst>
              <a:ext uri="{FF2B5EF4-FFF2-40B4-BE49-F238E27FC236}">
                <a16:creationId xmlns:a16="http://schemas.microsoft.com/office/drawing/2014/main" id="{A49CE58E-5F05-4848-9669-68A75C0050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341"/>
          <a:stretch/>
        </p:blipFill>
        <p:spPr>
          <a:xfrm>
            <a:off x="9000574" y="4897406"/>
            <a:ext cx="3191426" cy="1959661"/>
          </a:xfrm>
          <a:prstGeom prst="rect">
            <a:avLst/>
          </a:prstGeom>
          <a:ln w="28575">
            <a:solidFill>
              <a:srgbClr val="3C498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89628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8DE3C6B-985E-C445-B81B-5B8B34422B34}"/>
              </a:ext>
            </a:extLst>
          </p:cNvPr>
          <p:cNvSpPr txBox="1">
            <a:spLocks/>
          </p:cNvSpPr>
          <p:nvPr/>
        </p:nvSpPr>
        <p:spPr>
          <a:xfrm>
            <a:off x="357548" y="158279"/>
            <a:ext cx="10397961" cy="1023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r>
              <a:rPr lang="en-US" b="1" dirty="0">
                <a:solidFill>
                  <a:srgbClr val="003366"/>
                </a:solidFill>
                <a:latin typeface="Gill Sans MT" panose="020B0502020104020203" pitchFamily="34" charset="0"/>
              </a:rPr>
              <a:t>Traffic Control – Road Closure</a:t>
            </a:r>
            <a:endParaRPr lang="en-US" dirty="0">
              <a:latin typeface="Gill Sans MT" panose="020B0502020104020203" pitchFamily="34" charset="0"/>
            </a:endParaRPr>
          </a:p>
        </p:txBody>
      </p:sp>
      <p:sp>
        <p:nvSpPr>
          <p:cNvPr id="6" name="Content Placeholder 2">
            <a:extLst>
              <a:ext uri="{FF2B5EF4-FFF2-40B4-BE49-F238E27FC236}">
                <a16:creationId xmlns:a16="http://schemas.microsoft.com/office/drawing/2014/main" id="{4C521417-E13D-F044-955C-3B337AEE1D74}"/>
              </a:ext>
            </a:extLst>
          </p:cNvPr>
          <p:cNvSpPr txBox="1">
            <a:spLocks/>
          </p:cNvSpPr>
          <p:nvPr/>
        </p:nvSpPr>
        <p:spPr>
          <a:xfrm>
            <a:off x="93114" y="1253331"/>
            <a:ext cx="387220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C498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C498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C498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None/>
            </a:pPr>
            <a:endParaRPr lang="en-US" sz="2200" dirty="0">
              <a:solidFill>
                <a:srgbClr val="000000"/>
              </a:solidFill>
            </a:endParaRPr>
          </a:p>
        </p:txBody>
      </p:sp>
      <p:sp>
        <p:nvSpPr>
          <p:cNvPr id="7" name="Rectangle 6">
            <a:extLst>
              <a:ext uri="{FF2B5EF4-FFF2-40B4-BE49-F238E27FC236}">
                <a16:creationId xmlns:a16="http://schemas.microsoft.com/office/drawing/2014/main" id="{5C3F1DA4-349A-48CE-82A5-890ADBB0991F}"/>
              </a:ext>
            </a:extLst>
          </p:cNvPr>
          <p:cNvSpPr/>
          <p:nvPr/>
        </p:nvSpPr>
        <p:spPr>
          <a:xfrm>
            <a:off x="276226" y="1038541"/>
            <a:ext cx="10397962" cy="4231928"/>
          </a:xfrm>
          <a:prstGeom prst="rect">
            <a:avLst/>
          </a:prstGeom>
        </p:spPr>
        <p:txBody>
          <a:bodyPr wrap="square">
            <a:spAutoFit/>
          </a:bodyPr>
          <a:lstStyle/>
          <a:p>
            <a:pPr marL="342900" indent="-342900">
              <a:buFont typeface="Wingdings" panose="05000000000000000000" pitchFamily="2" charset="2"/>
              <a:buChar char="Ø"/>
            </a:pPr>
            <a:r>
              <a:rPr lang="en-US" sz="2500" dirty="0">
                <a:latin typeface="Gill Sans MT" panose="020B0502020104020203" pitchFamily="34" charset="0"/>
              </a:rPr>
              <a:t>Temporary closure of Woodmont Avenue at Wisconsin Avenue</a:t>
            </a:r>
          </a:p>
          <a:p>
            <a:pPr marL="800100" lvl="1" indent="-342900">
              <a:buFont typeface="Wingdings" panose="05000000000000000000" pitchFamily="2" charset="2"/>
              <a:buChar char="Ø"/>
            </a:pPr>
            <a:r>
              <a:rPr lang="en-US" sz="2500" dirty="0">
                <a:latin typeface="Gill Sans MT" panose="020B0502020104020203" pitchFamily="34" charset="0"/>
              </a:rPr>
              <a:t>Open to local traffic only, no exit to Wisconsin Avenue</a:t>
            </a:r>
          </a:p>
          <a:p>
            <a:pPr marL="342900" indent="-342900">
              <a:buFont typeface="Wingdings" panose="05000000000000000000" pitchFamily="2" charset="2"/>
              <a:buChar char="Ø"/>
            </a:pPr>
            <a:r>
              <a:rPr lang="en-US" sz="2500" dirty="0">
                <a:latin typeface="Gill Sans MT" panose="020B0502020104020203" pitchFamily="34" charset="0"/>
              </a:rPr>
              <a:t>No turns onto Woodmont Ave from Wisconsin</a:t>
            </a:r>
          </a:p>
          <a:p>
            <a:pPr marL="800100" lvl="1" indent="-342900">
              <a:buFont typeface="Wingdings" panose="05000000000000000000" pitchFamily="2" charset="2"/>
              <a:buChar char="Ø"/>
            </a:pPr>
            <a:r>
              <a:rPr lang="en-US" sz="2500" dirty="0">
                <a:latin typeface="Gill Sans MT" panose="020B0502020104020203" pitchFamily="34" charset="0"/>
              </a:rPr>
              <a:t>Access will be allowed to loading dock and parking garage at 7077 Wisconsin Avenue</a:t>
            </a:r>
          </a:p>
          <a:p>
            <a:pPr marL="342900" indent="-342900">
              <a:buFont typeface="Wingdings" panose="05000000000000000000" pitchFamily="2" charset="2"/>
              <a:buChar char="Ø"/>
            </a:pPr>
            <a:r>
              <a:rPr lang="en-US" sz="2500" dirty="0">
                <a:latin typeface="Gill Sans MT" panose="020B0502020104020203" pitchFamily="34" charset="0"/>
              </a:rPr>
              <a:t>Strathmore Street and Alley Left Turn Only (median to be removed)</a:t>
            </a:r>
          </a:p>
          <a:p>
            <a:pPr marL="342900" indent="-342900">
              <a:buFont typeface="Wingdings" panose="05000000000000000000" pitchFamily="2" charset="2"/>
              <a:buChar char="Ø"/>
            </a:pPr>
            <a:r>
              <a:rPr lang="en-US" sz="2500" dirty="0">
                <a:latin typeface="Gill Sans MT" panose="020B0502020104020203" pitchFamily="34" charset="0"/>
              </a:rPr>
              <a:t>Shortest construction duration</a:t>
            </a:r>
          </a:p>
          <a:p>
            <a:pPr marL="342900" indent="-342900">
              <a:buFont typeface="Wingdings" panose="05000000000000000000" pitchFamily="2" charset="2"/>
              <a:buChar char="Ø"/>
            </a:pPr>
            <a:r>
              <a:rPr lang="en-US" sz="2500" dirty="0">
                <a:latin typeface="Gill Sans MT" panose="020B0502020104020203" pitchFamily="34" charset="0"/>
              </a:rPr>
              <a:t>Maximizes public safety</a:t>
            </a:r>
          </a:p>
          <a:p>
            <a:endParaRPr lang="en-US" sz="2500" dirty="0">
              <a:highlight>
                <a:srgbClr val="FFFF00"/>
              </a:highlight>
              <a:latin typeface="Gill Sans MT" panose="020B0502020104020203" pitchFamily="34" charset="0"/>
            </a:endParaRPr>
          </a:p>
          <a:p>
            <a:endParaRPr lang="en-US" sz="2500" dirty="0">
              <a:highlight>
                <a:srgbClr val="FFFF00"/>
              </a:highlight>
              <a:latin typeface="Gill Sans MT" panose="020B0502020104020203" pitchFamily="34" charset="0"/>
            </a:endParaRPr>
          </a:p>
          <a:p>
            <a:endParaRPr lang="en-US" sz="1900" dirty="0">
              <a:latin typeface="Gill Sans MT" panose="020B0502020104020203" pitchFamily="34" charset="0"/>
            </a:endParaRPr>
          </a:p>
        </p:txBody>
      </p:sp>
      <p:pic>
        <p:nvPicPr>
          <p:cNvPr id="3" name="Picture 2">
            <a:extLst>
              <a:ext uri="{FF2B5EF4-FFF2-40B4-BE49-F238E27FC236}">
                <a16:creationId xmlns:a16="http://schemas.microsoft.com/office/drawing/2014/main" id="{5F61CFA2-2302-2CF0-CDA1-3DAA38B90693}"/>
              </a:ext>
            </a:extLst>
          </p:cNvPr>
          <p:cNvPicPr>
            <a:picLocks noChangeAspect="1"/>
          </p:cNvPicPr>
          <p:nvPr/>
        </p:nvPicPr>
        <p:blipFill>
          <a:blip r:embed="rId3"/>
          <a:stretch>
            <a:fillRect/>
          </a:stretch>
        </p:blipFill>
        <p:spPr>
          <a:xfrm>
            <a:off x="4756826" y="3489955"/>
            <a:ext cx="7435174" cy="3299209"/>
          </a:xfrm>
          <a:prstGeom prst="rect">
            <a:avLst/>
          </a:prstGeom>
        </p:spPr>
      </p:pic>
    </p:spTree>
    <p:extLst>
      <p:ext uri="{BB962C8B-B14F-4D97-AF65-F5344CB8AC3E}">
        <p14:creationId xmlns:p14="http://schemas.microsoft.com/office/powerpoint/2010/main" val="368629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8DE3C6B-985E-C445-B81B-5B8B34422B34}"/>
              </a:ext>
            </a:extLst>
          </p:cNvPr>
          <p:cNvSpPr txBox="1">
            <a:spLocks/>
          </p:cNvSpPr>
          <p:nvPr/>
        </p:nvSpPr>
        <p:spPr>
          <a:xfrm>
            <a:off x="357548" y="158279"/>
            <a:ext cx="10397961" cy="1023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r>
              <a:rPr lang="en-US" b="1" dirty="0">
                <a:solidFill>
                  <a:srgbClr val="003366"/>
                </a:solidFill>
                <a:latin typeface="Gill Sans MT" panose="020B0502020104020203" pitchFamily="34" charset="0"/>
              </a:rPr>
              <a:t>Traffic Detour</a:t>
            </a:r>
            <a:endParaRPr lang="en-US" dirty="0">
              <a:latin typeface="Gill Sans MT" panose="020B0502020104020203" pitchFamily="34" charset="0"/>
            </a:endParaRPr>
          </a:p>
        </p:txBody>
      </p:sp>
      <p:sp>
        <p:nvSpPr>
          <p:cNvPr id="6" name="Content Placeholder 2">
            <a:extLst>
              <a:ext uri="{FF2B5EF4-FFF2-40B4-BE49-F238E27FC236}">
                <a16:creationId xmlns:a16="http://schemas.microsoft.com/office/drawing/2014/main" id="{4C521417-E13D-F044-955C-3B337AEE1D74}"/>
              </a:ext>
            </a:extLst>
          </p:cNvPr>
          <p:cNvSpPr txBox="1">
            <a:spLocks/>
          </p:cNvSpPr>
          <p:nvPr/>
        </p:nvSpPr>
        <p:spPr>
          <a:xfrm>
            <a:off x="93114" y="1253331"/>
            <a:ext cx="387220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C498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C498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C498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None/>
            </a:pPr>
            <a:endParaRPr lang="en-US" sz="2200" dirty="0">
              <a:solidFill>
                <a:srgbClr val="000000"/>
              </a:solidFill>
            </a:endParaRPr>
          </a:p>
        </p:txBody>
      </p:sp>
      <p:sp>
        <p:nvSpPr>
          <p:cNvPr id="7" name="Rectangle 6">
            <a:extLst>
              <a:ext uri="{FF2B5EF4-FFF2-40B4-BE49-F238E27FC236}">
                <a16:creationId xmlns:a16="http://schemas.microsoft.com/office/drawing/2014/main" id="{5C3F1DA4-349A-48CE-82A5-890ADBB0991F}"/>
              </a:ext>
            </a:extLst>
          </p:cNvPr>
          <p:cNvSpPr/>
          <p:nvPr/>
        </p:nvSpPr>
        <p:spPr>
          <a:xfrm>
            <a:off x="276225" y="1174343"/>
            <a:ext cx="5738451" cy="4508927"/>
          </a:xfrm>
          <a:prstGeom prst="rect">
            <a:avLst/>
          </a:prstGeom>
        </p:spPr>
        <p:txBody>
          <a:bodyPr wrap="square">
            <a:spAutoFit/>
          </a:bodyPr>
          <a:lstStyle/>
          <a:p>
            <a:r>
              <a:rPr lang="en-US" sz="2500" b="1" u="sng" dirty="0">
                <a:latin typeface="Gill Sans MT" panose="020B0502020104020203" pitchFamily="34" charset="0"/>
              </a:rPr>
              <a:t>Impacted Streets </a:t>
            </a:r>
          </a:p>
          <a:p>
            <a:endParaRPr lang="en-US" b="1" u="sng" dirty="0">
              <a:latin typeface="Gill Sans MT" panose="020B0502020104020203" pitchFamily="34" charset="0"/>
            </a:endParaRPr>
          </a:p>
          <a:p>
            <a:pPr marL="342900" indent="-342900">
              <a:buFont typeface="Wingdings" panose="05000000000000000000" pitchFamily="2" charset="2"/>
              <a:buChar char="Ø"/>
            </a:pPr>
            <a:r>
              <a:rPr lang="en-US" sz="2500" dirty="0">
                <a:latin typeface="Gill Sans MT" panose="020B0502020104020203" pitchFamily="34" charset="0"/>
              </a:rPr>
              <a:t>Woodmont Avenue</a:t>
            </a:r>
          </a:p>
          <a:p>
            <a:pPr marL="342900" indent="-342900">
              <a:buFont typeface="Wingdings" panose="05000000000000000000" pitchFamily="2" charset="2"/>
              <a:buChar char="Ø"/>
            </a:pPr>
            <a:r>
              <a:rPr lang="en-US" sz="2500" dirty="0">
                <a:latin typeface="Gill Sans MT" panose="020B0502020104020203" pitchFamily="34" charset="0"/>
              </a:rPr>
              <a:t>Turns from Wisconsin Ave (MD 355) to Woodmont Ave</a:t>
            </a:r>
          </a:p>
          <a:p>
            <a:pPr marL="342900" indent="-342900">
              <a:buFont typeface="Wingdings" panose="05000000000000000000" pitchFamily="2" charset="2"/>
              <a:buChar char="Ø"/>
            </a:pPr>
            <a:r>
              <a:rPr lang="en-US" sz="2500" dirty="0">
                <a:latin typeface="Gill Sans MT" panose="020B0502020104020203" pitchFamily="34" charset="0"/>
              </a:rPr>
              <a:t>Strathmore Street</a:t>
            </a:r>
          </a:p>
          <a:p>
            <a:pPr marL="342900" indent="-342900">
              <a:buFont typeface="Wingdings" panose="05000000000000000000" pitchFamily="2" charset="2"/>
              <a:buChar char="Ø"/>
            </a:pPr>
            <a:r>
              <a:rPr lang="en-US" sz="2500" dirty="0">
                <a:latin typeface="Gill Sans MT" panose="020B0502020104020203" pitchFamily="34" charset="0"/>
              </a:rPr>
              <a:t>Alley behind 7000 Wisconsin Ave</a:t>
            </a:r>
          </a:p>
          <a:p>
            <a:pPr marL="342900" indent="-342900">
              <a:buFont typeface="Wingdings" panose="05000000000000000000" pitchFamily="2" charset="2"/>
              <a:buChar char="Ø"/>
            </a:pPr>
            <a:r>
              <a:rPr lang="en-US" sz="2500" dirty="0">
                <a:latin typeface="Gill Sans MT" panose="020B0502020104020203" pitchFamily="34" charset="0"/>
              </a:rPr>
              <a:t>Leland Street (westbound to Woodmont Ave)</a:t>
            </a:r>
          </a:p>
          <a:p>
            <a:endParaRPr lang="en-US" sz="2500" dirty="0">
              <a:highlight>
                <a:srgbClr val="FFFF00"/>
              </a:highlight>
              <a:latin typeface="Gill Sans MT" panose="020B0502020104020203" pitchFamily="34" charset="0"/>
            </a:endParaRPr>
          </a:p>
          <a:p>
            <a:endParaRPr lang="en-US" sz="2500" dirty="0">
              <a:highlight>
                <a:srgbClr val="FFFF00"/>
              </a:highlight>
              <a:latin typeface="Gill Sans MT" panose="020B0502020104020203" pitchFamily="34" charset="0"/>
            </a:endParaRPr>
          </a:p>
          <a:p>
            <a:endParaRPr lang="en-US" sz="1900" dirty="0">
              <a:latin typeface="Gill Sans MT" panose="020B0502020104020203" pitchFamily="34" charset="0"/>
            </a:endParaRPr>
          </a:p>
        </p:txBody>
      </p:sp>
      <p:pic>
        <p:nvPicPr>
          <p:cNvPr id="2" name="Picture 1">
            <a:extLst>
              <a:ext uri="{FF2B5EF4-FFF2-40B4-BE49-F238E27FC236}">
                <a16:creationId xmlns:a16="http://schemas.microsoft.com/office/drawing/2014/main" id="{B994A112-C453-47CC-BFDC-666BE5E26766}"/>
              </a:ext>
            </a:extLst>
          </p:cNvPr>
          <p:cNvPicPr>
            <a:picLocks noChangeAspect="1"/>
          </p:cNvPicPr>
          <p:nvPr/>
        </p:nvPicPr>
        <p:blipFill>
          <a:blip r:embed="rId3"/>
          <a:stretch>
            <a:fillRect/>
          </a:stretch>
        </p:blipFill>
        <p:spPr>
          <a:xfrm>
            <a:off x="6096000" y="203671"/>
            <a:ext cx="5819775" cy="6496050"/>
          </a:xfrm>
          <a:prstGeom prst="rect">
            <a:avLst/>
          </a:prstGeom>
        </p:spPr>
      </p:pic>
    </p:spTree>
    <p:extLst>
      <p:ext uri="{BB962C8B-B14F-4D97-AF65-F5344CB8AC3E}">
        <p14:creationId xmlns:p14="http://schemas.microsoft.com/office/powerpoint/2010/main" val="3288964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E2EC6B60-2B64-6045-9A87-12446E2354E4}"/>
              </a:ext>
            </a:extLst>
          </p:cNvPr>
          <p:cNvSpPr txBox="1">
            <a:spLocks/>
          </p:cNvSpPr>
          <p:nvPr/>
        </p:nvSpPr>
        <p:spPr>
          <a:xfrm>
            <a:off x="0" y="1364563"/>
            <a:ext cx="12192000" cy="549343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C498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C498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C498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2600" u="sng" dirty="0">
                <a:solidFill>
                  <a:schemeClr val="tx1"/>
                </a:solidFill>
                <a:latin typeface="Gill Sans MT" panose="020B0502020104020203" pitchFamily="34" charset="0"/>
              </a:rPr>
              <a:t>Anticipated Start</a:t>
            </a:r>
          </a:p>
          <a:p>
            <a:pPr marL="457200" lvl="1" indent="0">
              <a:buNone/>
            </a:pPr>
            <a:r>
              <a:rPr lang="en-US" sz="2600" dirty="0">
                <a:solidFill>
                  <a:schemeClr val="tx1"/>
                </a:solidFill>
                <a:latin typeface="Gill Sans MT" panose="020B0502020104020203" pitchFamily="34" charset="0"/>
              </a:rPr>
              <a:t>Summer 2024</a:t>
            </a:r>
          </a:p>
          <a:p>
            <a:pPr marL="457200" lvl="1" indent="0">
              <a:buNone/>
            </a:pPr>
            <a:endParaRPr lang="en-US" sz="2600" dirty="0">
              <a:solidFill>
                <a:schemeClr val="tx1"/>
              </a:solidFill>
              <a:latin typeface="Gill Sans MT" panose="020B0502020104020203" pitchFamily="34" charset="0"/>
            </a:endParaRPr>
          </a:p>
          <a:p>
            <a:pPr marL="457200" lvl="1" indent="0">
              <a:buNone/>
            </a:pPr>
            <a:r>
              <a:rPr lang="en-US" sz="2600" u="sng" dirty="0">
                <a:solidFill>
                  <a:schemeClr val="tx1"/>
                </a:solidFill>
                <a:latin typeface="Gill Sans MT" panose="020B0502020104020203" pitchFamily="34" charset="0"/>
              </a:rPr>
              <a:t>Anticipated Completion</a:t>
            </a:r>
          </a:p>
          <a:p>
            <a:pPr marL="457200" lvl="1" indent="0">
              <a:buNone/>
            </a:pPr>
            <a:r>
              <a:rPr lang="en-US" sz="2600" dirty="0">
                <a:solidFill>
                  <a:schemeClr val="tx1"/>
                </a:solidFill>
                <a:latin typeface="Gill Sans MT" panose="020B0502020104020203" pitchFamily="34" charset="0"/>
              </a:rPr>
              <a:t>Fall 2024</a:t>
            </a:r>
          </a:p>
          <a:p>
            <a:pPr marL="457200" lvl="1" indent="0">
              <a:buNone/>
            </a:pPr>
            <a:endParaRPr lang="en-US" sz="2600" dirty="0">
              <a:solidFill>
                <a:schemeClr val="tx1"/>
              </a:solidFill>
              <a:latin typeface="Gill Sans MT" panose="020B0502020104020203" pitchFamily="34" charset="0"/>
            </a:endParaRPr>
          </a:p>
          <a:p>
            <a:pPr marL="457200" lvl="1" indent="0">
              <a:buNone/>
            </a:pPr>
            <a:r>
              <a:rPr lang="en-US" sz="2600" u="sng" dirty="0">
                <a:solidFill>
                  <a:schemeClr val="tx1"/>
                </a:solidFill>
                <a:latin typeface="Gill Sans MT" panose="020B0502020104020203" pitchFamily="34" charset="0"/>
              </a:rPr>
              <a:t>Anticipated Closure </a:t>
            </a:r>
          </a:p>
          <a:p>
            <a:pPr marL="457200" lvl="1" indent="0">
              <a:buNone/>
            </a:pPr>
            <a:r>
              <a:rPr lang="en-US" sz="2600" u="sng" dirty="0">
                <a:solidFill>
                  <a:schemeClr val="tx1"/>
                </a:solidFill>
                <a:latin typeface="Gill Sans MT" panose="020B0502020104020203" pitchFamily="34" charset="0"/>
              </a:rPr>
              <a:t>Duration</a:t>
            </a:r>
          </a:p>
          <a:p>
            <a:pPr marL="457200" lvl="1" indent="0">
              <a:buNone/>
            </a:pPr>
            <a:r>
              <a:rPr lang="en-US" sz="2600" dirty="0">
                <a:solidFill>
                  <a:schemeClr val="tx1"/>
                </a:solidFill>
                <a:latin typeface="Gill Sans MT" panose="020B0502020104020203" pitchFamily="34" charset="0"/>
              </a:rPr>
              <a:t>16-22 Weeks</a:t>
            </a:r>
          </a:p>
          <a:p>
            <a:pPr marL="457200" lvl="1" indent="0">
              <a:buNone/>
            </a:pPr>
            <a:endParaRPr lang="en-US" sz="2600" dirty="0">
              <a:solidFill>
                <a:schemeClr val="tx1"/>
              </a:solidFill>
              <a:latin typeface="Gill Sans MT" panose="020B0502020104020203" pitchFamily="34" charset="0"/>
            </a:endParaRPr>
          </a:p>
          <a:p>
            <a:pPr marL="457200" lvl="1" indent="0">
              <a:buNone/>
            </a:pPr>
            <a:endParaRPr lang="en-US" sz="2600" dirty="0">
              <a:solidFill>
                <a:schemeClr val="tx1"/>
              </a:solidFill>
              <a:latin typeface="Gill Sans MT" panose="020B0502020104020203" pitchFamily="34" charset="0"/>
            </a:endParaRPr>
          </a:p>
          <a:p>
            <a:pPr marL="457200" lvl="1" indent="0">
              <a:buNone/>
            </a:pPr>
            <a:endParaRPr lang="en-US" sz="2600" dirty="0">
              <a:solidFill>
                <a:schemeClr val="tx1"/>
              </a:solidFill>
              <a:latin typeface="Gill Sans MT" panose="020B0502020104020203" pitchFamily="34" charset="0"/>
            </a:endParaRPr>
          </a:p>
          <a:p>
            <a:pPr marL="457200" lvl="1" indent="0">
              <a:buNone/>
            </a:pPr>
            <a:endParaRPr lang="en-US" sz="2600" dirty="0">
              <a:solidFill>
                <a:schemeClr val="tx1"/>
              </a:solidFill>
              <a:latin typeface="Gill Sans MT" panose="020B0502020104020203" pitchFamily="34" charset="0"/>
            </a:endParaRPr>
          </a:p>
          <a:p>
            <a:pPr marL="457200" lvl="1" indent="0">
              <a:buNone/>
            </a:pPr>
            <a:endParaRPr lang="en-US" sz="2600" dirty="0">
              <a:solidFill>
                <a:schemeClr val="tx1"/>
              </a:solidFill>
              <a:latin typeface="Gill Sans MT" panose="020B0502020104020203" pitchFamily="34" charset="0"/>
            </a:endParaRPr>
          </a:p>
          <a:p>
            <a:pPr marL="457200" lvl="1" indent="0">
              <a:buNone/>
            </a:pPr>
            <a:endParaRPr lang="en-US" sz="2600" i="1" dirty="0">
              <a:solidFill>
                <a:schemeClr val="tx1"/>
              </a:solidFill>
              <a:latin typeface="Gill Sans MT" panose="020B0502020104020203" pitchFamily="34" charset="0"/>
              <a:cs typeface="Arial" panose="020B0604020202020204" pitchFamily="34" charset="0"/>
            </a:endParaRPr>
          </a:p>
          <a:p>
            <a:pPr marL="457200" lvl="1" indent="0">
              <a:buNone/>
            </a:pPr>
            <a:endParaRPr lang="en-US" sz="2600" i="1" dirty="0">
              <a:solidFill>
                <a:schemeClr val="tx1"/>
              </a:solidFill>
              <a:latin typeface="Gill Sans MT" panose="020B0502020104020203" pitchFamily="34" charset="0"/>
              <a:cs typeface="Arial" panose="020B0604020202020204" pitchFamily="34" charset="0"/>
            </a:endParaRPr>
          </a:p>
          <a:p>
            <a:pPr marL="457200" lvl="1" indent="0">
              <a:buNone/>
            </a:pPr>
            <a:endParaRPr lang="en-US" sz="2800" i="1" dirty="0">
              <a:latin typeface="Gill Sans MT" panose="020B0502020104020203" pitchFamily="34" charset="0"/>
              <a:cs typeface="Arial" panose="020B0604020202020204" pitchFamily="34" charset="0"/>
            </a:endParaRPr>
          </a:p>
          <a:p>
            <a:pPr marL="457200" lvl="1" indent="0">
              <a:buNone/>
            </a:pPr>
            <a:r>
              <a:rPr lang="en-US" sz="2800" i="1" dirty="0">
                <a:latin typeface="Gill Sans MT" panose="020B0502020104020203" pitchFamily="34" charset="0"/>
                <a:cs typeface="Arial" panose="020B0604020202020204" pitchFamily="34" charset="0"/>
              </a:rPr>
              <a:t>		           	Construction schedules are estimates and subject to weather delay</a:t>
            </a:r>
            <a:endParaRPr lang="en-US" sz="2600" dirty="0">
              <a:solidFill>
                <a:schemeClr val="tx1"/>
              </a:solidFill>
              <a:latin typeface="Gill Sans MT" panose="020B0502020104020203" pitchFamily="34" charset="0"/>
            </a:endParaRPr>
          </a:p>
        </p:txBody>
      </p:sp>
      <p:sp>
        <p:nvSpPr>
          <p:cNvPr id="6" name="Title 1">
            <a:extLst>
              <a:ext uri="{FF2B5EF4-FFF2-40B4-BE49-F238E27FC236}">
                <a16:creationId xmlns:a16="http://schemas.microsoft.com/office/drawing/2014/main" id="{1B168675-F7EC-2F43-B438-9BE59AC0D9A8}"/>
              </a:ext>
            </a:extLst>
          </p:cNvPr>
          <p:cNvSpPr txBox="1">
            <a:spLocks/>
          </p:cNvSpPr>
          <p:nvPr/>
        </p:nvSpPr>
        <p:spPr>
          <a:xfrm>
            <a:off x="470780" y="-72235"/>
            <a:ext cx="94978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r>
              <a:rPr lang="en-US" b="1" dirty="0">
                <a:solidFill>
                  <a:srgbClr val="003366"/>
                </a:solidFill>
                <a:latin typeface="Gill Sans MT" panose="020B0502020104020203" pitchFamily="34" charset="0"/>
              </a:rPr>
              <a:t>Estimated Construction Schedule</a:t>
            </a:r>
            <a:endParaRPr lang="en-US" dirty="0">
              <a:latin typeface="Gill Sans MT" panose="020B0502020104020203" pitchFamily="34" charset="0"/>
            </a:endParaRPr>
          </a:p>
        </p:txBody>
      </p:sp>
      <p:graphicFrame>
        <p:nvGraphicFramePr>
          <p:cNvPr id="2" name="Table 1">
            <a:extLst>
              <a:ext uri="{FF2B5EF4-FFF2-40B4-BE49-F238E27FC236}">
                <a16:creationId xmlns:a16="http://schemas.microsoft.com/office/drawing/2014/main" id="{971329D6-CE54-4D07-BD26-F6CC41A06FB3}"/>
              </a:ext>
            </a:extLst>
          </p:cNvPr>
          <p:cNvGraphicFramePr>
            <a:graphicFrameLocks noGrp="1"/>
          </p:cNvGraphicFramePr>
          <p:nvPr>
            <p:extLst>
              <p:ext uri="{D42A27DB-BD31-4B8C-83A1-F6EECF244321}">
                <p14:modId xmlns:p14="http://schemas.microsoft.com/office/powerpoint/2010/main" val="2436477799"/>
              </p:ext>
            </p:extLst>
          </p:nvPr>
        </p:nvGraphicFramePr>
        <p:xfrm>
          <a:off x="3796419" y="896682"/>
          <a:ext cx="8195883" cy="5064635"/>
        </p:xfrm>
        <a:graphic>
          <a:graphicData uri="http://schemas.openxmlformats.org/drawingml/2006/table">
            <a:tbl>
              <a:tblPr firstRow="1" firstCol="1" bandRow="1">
                <a:tableStyleId>{5C22544A-7EE6-4342-B048-85BDC9FD1C3A}</a:tableStyleId>
              </a:tblPr>
              <a:tblGrid>
                <a:gridCol w="5348315">
                  <a:extLst>
                    <a:ext uri="{9D8B030D-6E8A-4147-A177-3AD203B41FA5}">
                      <a16:colId xmlns:a16="http://schemas.microsoft.com/office/drawing/2014/main" val="897826639"/>
                    </a:ext>
                  </a:extLst>
                </a:gridCol>
                <a:gridCol w="1423784">
                  <a:extLst>
                    <a:ext uri="{9D8B030D-6E8A-4147-A177-3AD203B41FA5}">
                      <a16:colId xmlns:a16="http://schemas.microsoft.com/office/drawing/2014/main" val="3702741945"/>
                    </a:ext>
                  </a:extLst>
                </a:gridCol>
                <a:gridCol w="1423784">
                  <a:extLst>
                    <a:ext uri="{9D8B030D-6E8A-4147-A177-3AD203B41FA5}">
                      <a16:colId xmlns:a16="http://schemas.microsoft.com/office/drawing/2014/main" val="2454767875"/>
                    </a:ext>
                  </a:extLst>
                </a:gridCol>
              </a:tblGrid>
              <a:tr h="625793">
                <a:tc>
                  <a:txBody>
                    <a:bodyPr/>
                    <a:lstStyle/>
                    <a:p>
                      <a:pPr marL="0" marR="0">
                        <a:lnSpc>
                          <a:spcPct val="107000"/>
                        </a:lnSpc>
                        <a:spcBef>
                          <a:spcPts val="0"/>
                        </a:spcBef>
                        <a:spcAft>
                          <a:spcPts val="0"/>
                        </a:spcAft>
                      </a:pPr>
                      <a:r>
                        <a:rPr lang="en-US" sz="2400" dirty="0">
                          <a:effectLst/>
                        </a:rPr>
                        <a:t>CONSTRUCTION ACTIVITY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LOW DURATION (WEEKS)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HIGH DURATION (WEEKS)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45127218"/>
                  </a:ext>
                </a:extLst>
              </a:tr>
              <a:tr h="208598">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63905105"/>
                  </a:ext>
                </a:extLst>
              </a:tr>
              <a:tr h="208598">
                <a:tc>
                  <a:txBody>
                    <a:bodyPr/>
                    <a:lstStyle/>
                    <a:p>
                      <a:pPr marL="0" marR="0">
                        <a:lnSpc>
                          <a:spcPct val="107000"/>
                        </a:lnSpc>
                        <a:spcBef>
                          <a:spcPts val="0"/>
                        </a:spcBef>
                        <a:spcAft>
                          <a:spcPts val="0"/>
                        </a:spcAft>
                      </a:pPr>
                      <a:r>
                        <a:rPr lang="en-US" sz="1600" dirty="0">
                          <a:effectLst/>
                        </a:rPr>
                        <a:t>Site Preparation, cut &amp; cap existing 8" water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0.5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06622583"/>
                  </a:ext>
                </a:extLst>
              </a:tr>
              <a:tr h="208598">
                <a:tc>
                  <a:txBody>
                    <a:bodyPr/>
                    <a:lstStyle/>
                    <a:p>
                      <a:pPr marL="0" marR="0">
                        <a:lnSpc>
                          <a:spcPct val="107000"/>
                        </a:lnSpc>
                        <a:spcBef>
                          <a:spcPts val="0"/>
                        </a:spcBef>
                        <a:spcAft>
                          <a:spcPts val="0"/>
                        </a:spcAft>
                      </a:pPr>
                      <a:r>
                        <a:rPr lang="en-US" sz="1600">
                          <a:effectLst/>
                        </a:rPr>
                        <a:t>Excavation for vault and pipe, sheeting and shoring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97427292"/>
                  </a:ext>
                </a:extLst>
              </a:tr>
              <a:tr h="208598">
                <a:tc>
                  <a:txBody>
                    <a:bodyPr/>
                    <a:lstStyle/>
                    <a:p>
                      <a:pPr marL="0" marR="0">
                        <a:lnSpc>
                          <a:spcPct val="107000"/>
                        </a:lnSpc>
                        <a:spcBef>
                          <a:spcPts val="0"/>
                        </a:spcBef>
                        <a:spcAft>
                          <a:spcPts val="0"/>
                        </a:spcAft>
                      </a:pPr>
                      <a:r>
                        <a:rPr lang="en-US" sz="1600">
                          <a:effectLst/>
                        </a:rPr>
                        <a:t>Demo existing vault and PCCP pipe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57383200"/>
                  </a:ext>
                </a:extLst>
              </a:tr>
              <a:tr h="417195">
                <a:tc>
                  <a:txBody>
                    <a:bodyPr/>
                    <a:lstStyle/>
                    <a:p>
                      <a:pPr marL="0" marR="0">
                        <a:lnSpc>
                          <a:spcPct val="107000"/>
                        </a:lnSpc>
                        <a:spcBef>
                          <a:spcPts val="0"/>
                        </a:spcBef>
                        <a:spcAft>
                          <a:spcPts val="0"/>
                        </a:spcAft>
                      </a:pPr>
                      <a:r>
                        <a:rPr lang="en-US" sz="1600" dirty="0">
                          <a:effectLst/>
                        </a:rPr>
                        <a:t>Install rebar cage, form vault floor and walls, install steel pipe and thrust rings at vault interface, pour floor and walls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659796311"/>
                  </a:ext>
                </a:extLst>
              </a:tr>
              <a:tr h="208598">
                <a:tc>
                  <a:txBody>
                    <a:bodyPr/>
                    <a:lstStyle/>
                    <a:p>
                      <a:pPr marL="0" marR="0">
                        <a:lnSpc>
                          <a:spcPct val="107000"/>
                        </a:lnSpc>
                        <a:spcBef>
                          <a:spcPts val="0"/>
                        </a:spcBef>
                        <a:spcAft>
                          <a:spcPts val="0"/>
                        </a:spcAft>
                      </a:pPr>
                      <a:r>
                        <a:rPr lang="en-US" sz="1600">
                          <a:effectLst/>
                        </a:rPr>
                        <a:t>Concrete floor/wall cure time (sufficient to continue work)</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76555295"/>
                  </a:ext>
                </a:extLst>
              </a:tr>
              <a:tr h="208598">
                <a:tc>
                  <a:txBody>
                    <a:bodyPr/>
                    <a:lstStyle/>
                    <a:p>
                      <a:pPr marL="0" marR="0">
                        <a:lnSpc>
                          <a:spcPct val="107000"/>
                        </a:lnSpc>
                        <a:spcBef>
                          <a:spcPts val="0"/>
                        </a:spcBef>
                        <a:spcAft>
                          <a:spcPts val="0"/>
                        </a:spcAft>
                      </a:pPr>
                      <a:r>
                        <a:rPr lang="en-US" sz="1600">
                          <a:effectLst/>
                        </a:rPr>
                        <a:t>Install 60" valve and remainder of 60" steel pipe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06391963"/>
                  </a:ext>
                </a:extLst>
              </a:tr>
              <a:tr h="208598">
                <a:tc>
                  <a:txBody>
                    <a:bodyPr/>
                    <a:lstStyle/>
                    <a:p>
                      <a:pPr marL="0" marR="0">
                        <a:lnSpc>
                          <a:spcPct val="107000"/>
                        </a:lnSpc>
                        <a:spcBef>
                          <a:spcPts val="0"/>
                        </a:spcBef>
                        <a:spcAft>
                          <a:spcPts val="0"/>
                        </a:spcAft>
                      </a:pPr>
                      <a:r>
                        <a:rPr lang="en-US" sz="1600">
                          <a:effectLst/>
                        </a:rPr>
                        <a:t>Backfill excavation, remove sheeting and shoring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1.5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33248929"/>
                  </a:ext>
                </a:extLst>
              </a:tr>
              <a:tr h="208598">
                <a:tc>
                  <a:txBody>
                    <a:bodyPr/>
                    <a:lstStyle/>
                    <a:p>
                      <a:pPr marL="0" marR="0">
                        <a:lnSpc>
                          <a:spcPct val="107000"/>
                        </a:lnSpc>
                        <a:spcBef>
                          <a:spcPts val="0"/>
                        </a:spcBef>
                        <a:spcAft>
                          <a:spcPts val="0"/>
                        </a:spcAft>
                      </a:pPr>
                      <a:r>
                        <a:rPr lang="en-US" sz="1600">
                          <a:effectLst/>
                        </a:rPr>
                        <a:t>Set precast roof slabs and manhole/hatch risers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42605803"/>
                  </a:ext>
                </a:extLst>
              </a:tr>
              <a:tr h="208598">
                <a:tc>
                  <a:txBody>
                    <a:bodyPr/>
                    <a:lstStyle/>
                    <a:p>
                      <a:pPr marL="0" marR="0">
                        <a:lnSpc>
                          <a:spcPct val="107000"/>
                        </a:lnSpc>
                        <a:spcBef>
                          <a:spcPts val="0"/>
                        </a:spcBef>
                        <a:spcAft>
                          <a:spcPts val="0"/>
                        </a:spcAft>
                      </a:pPr>
                      <a:r>
                        <a:rPr lang="en-US" sz="1600">
                          <a:effectLst/>
                        </a:rPr>
                        <a:t>Install relocated 8" water and reconnect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0.5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91123524"/>
                  </a:ext>
                </a:extLst>
              </a:tr>
              <a:tr h="417195">
                <a:tc>
                  <a:txBody>
                    <a:bodyPr/>
                    <a:lstStyle/>
                    <a:p>
                      <a:pPr marL="0" marR="0">
                        <a:lnSpc>
                          <a:spcPct val="107000"/>
                        </a:lnSpc>
                        <a:spcBef>
                          <a:spcPts val="0"/>
                        </a:spcBef>
                        <a:spcAft>
                          <a:spcPts val="0"/>
                        </a:spcAft>
                      </a:pPr>
                      <a:r>
                        <a:rPr lang="en-US" sz="1600">
                          <a:effectLst/>
                        </a:rPr>
                        <a:t>Backfill roadway area to pavement subgrade, install asphalt pavement over vault/pipeline for travel lanes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1.5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938056450"/>
                  </a:ext>
                </a:extLst>
              </a:tr>
              <a:tr h="208598">
                <a:tc>
                  <a:txBody>
                    <a:bodyPr/>
                    <a:lstStyle/>
                    <a:p>
                      <a:pPr marL="0" marR="0">
                        <a:lnSpc>
                          <a:spcPct val="107000"/>
                        </a:lnSpc>
                        <a:spcBef>
                          <a:spcPts val="0"/>
                        </a:spcBef>
                        <a:spcAft>
                          <a:spcPts val="0"/>
                        </a:spcAft>
                      </a:pPr>
                      <a:r>
                        <a:rPr lang="en-US" sz="1600" dirty="0">
                          <a:effectLst/>
                        </a:rPr>
                        <a:t>Weather Delays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09962432"/>
                  </a:ext>
                </a:extLst>
              </a:tr>
              <a:tr h="208598">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71001595"/>
                  </a:ext>
                </a:extLst>
              </a:tr>
              <a:tr h="208598">
                <a:tc>
                  <a:txBody>
                    <a:bodyPr/>
                    <a:lstStyle/>
                    <a:p>
                      <a:pPr marL="0" marR="0">
                        <a:lnSpc>
                          <a:spcPct val="107000"/>
                        </a:lnSpc>
                        <a:spcBef>
                          <a:spcPts val="0"/>
                        </a:spcBef>
                        <a:spcAft>
                          <a:spcPts val="0"/>
                        </a:spcAft>
                      </a:pPr>
                      <a:r>
                        <a:rPr lang="en-US" sz="1600">
                          <a:effectLst/>
                        </a:rPr>
                        <a:t>Total (Weeks)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15.5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22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77202374"/>
                  </a:ext>
                </a:extLst>
              </a:tr>
              <a:tr h="208598">
                <a:tc>
                  <a:txBody>
                    <a:bodyPr/>
                    <a:lstStyle/>
                    <a:p>
                      <a:pPr marL="0" marR="0">
                        <a:lnSpc>
                          <a:spcPct val="107000"/>
                        </a:lnSpc>
                        <a:spcBef>
                          <a:spcPts val="0"/>
                        </a:spcBef>
                        <a:spcAft>
                          <a:spcPts val="0"/>
                        </a:spcAft>
                      </a:pPr>
                      <a:r>
                        <a:rPr lang="en-US" sz="1600" dirty="0">
                          <a:effectLst/>
                        </a:rPr>
                        <a:t>Total (Months)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a:effectLst/>
                        </a:rPr>
                        <a:t>3.7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5.2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46295194"/>
                  </a:ext>
                </a:extLst>
              </a:tr>
              <a:tr h="208598">
                <a:tc gridSpan="3">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pPr marL="0" marR="0" algn="ctr">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920151399"/>
                  </a:ext>
                </a:extLst>
              </a:tr>
            </a:tbl>
          </a:graphicData>
        </a:graphic>
      </p:graphicFrame>
    </p:spTree>
    <p:extLst>
      <p:ext uri="{BB962C8B-B14F-4D97-AF65-F5344CB8AC3E}">
        <p14:creationId xmlns:p14="http://schemas.microsoft.com/office/powerpoint/2010/main" val="523674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E2EC6B60-2B64-6045-9A87-12446E2354E4}"/>
              </a:ext>
            </a:extLst>
          </p:cNvPr>
          <p:cNvSpPr txBox="1">
            <a:spLocks/>
          </p:cNvSpPr>
          <p:nvPr/>
        </p:nvSpPr>
        <p:spPr>
          <a:xfrm>
            <a:off x="344031" y="1082851"/>
            <a:ext cx="11416420" cy="50644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C498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C498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C498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2628" indent="-342900">
              <a:buFont typeface="Wingdings" panose="05000000000000000000" pitchFamily="2" charset="2"/>
              <a:buChar char="Ø"/>
            </a:pPr>
            <a:r>
              <a:rPr lang="en-US" sz="2400" dirty="0">
                <a:solidFill>
                  <a:schemeClr val="tx1"/>
                </a:solidFill>
                <a:latin typeface="Gill Sans MT" panose="020B0502020104020203" pitchFamily="34" charset="0"/>
              </a:rPr>
              <a:t>Anticipated Work Hours:  Monday-Saturday, 7:00 a.m. – 7:00 p.m.</a:t>
            </a:r>
          </a:p>
          <a:p>
            <a:pPr marL="1024128" lvl="1" indent="-457200"/>
            <a:r>
              <a:rPr lang="en-US" sz="2200" dirty="0">
                <a:solidFill>
                  <a:schemeClr val="tx1"/>
                </a:solidFill>
                <a:latin typeface="Gill Sans MT" panose="020B0502020104020203" pitchFamily="34" charset="0"/>
              </a:rPr>
              <a:t>Proposed extended work hours to reduce construction duration.</a:t>
            </a:r>
          </a:p>
          <a:p>
            <a:pPr marL="452628" indent="-342900">
              <a:buFont typeface="Wingdings" panose="05000000000000000000" pitchFamily="2" charset="2"/>
              <a:buChar char="Ø"/>
            </a:pPr>
            <a:endParaRPr lang="en-US" sz="500" dirty="0">
              <a:solidFill>
                <a:schemeClr val="tx1"/>
              </a:solidFill>
              <a:latin typeface="Gill Sans MT" panose="020B0502020104020203" pitchFamily="34" charset="0"/>
            </a:endParaRPr>
          </a:p>
          <a:p>
            <a:pPr marL="452628" indent="-342900">
              <a:buFont typeface="Wingdings" panose="05000000000000000000" pitchFamily="2" charset="2"/>
              <a:buChar char="Ø"/>
            </a:pPr>
            <a:r>
              <a:rPr lang="en-US" sz="2400" dirty="0">
                <a:solidFill>
                  <a:schemeClr val="tx1"/>
                </a:solidFill>
                <a:latin typeface="Gill Sans MT" panose="020B0502020104020203" pitchFamily="34" charset="0"/>
              </a:rPr>
              <a:t>Construction activities may include:</a:t>
            </a:r>
          </a:p>
          <a:p>
            <a:pPr marL="909828" lvl="1" indent="-342900"/>
            <a:r>
              <a:rPr lang="en-US" sz="2200" dirty="0">
                <a:solidFill>
                  <a:schemeClr val="tx1"/>
                </a:solidFill>
                <a:latin typeface="Gill Sans MT" panose="020B0502020104020203" pitchFamily="34" charset="0"/>
              </a:rPr>
              <a:t>Field reviews and inspections</a:t>
            </a:r>
          </a:p>
          <a:p>
            <a:pPr marL="909828" lvl="1" indent="-342900"/>
            <a:r>
              <a:rPr lang="en-US" sz="2200" dirty="0">
                <a:solidFill>
                  <a:schemeClr val="tx1"/>
                </a:solidFill>
                <a:latin typeface="Gill Sans MT" panose="020B0502020104020203" pitchFamily="34" charset="0"/>
              </a:rPr>
              <a:t>Survey crews</a:t>
            </a:r>
          </a:p>
          <a:p>
            <a:pPr marL="909828" lvl="1" indent="-342900"/>
            <a:r>
              <a:rPr lang="en-US" sz="2200" dirty="0">
                <a:solidFill>
                  <a:schemeClr val="tx1"/>
                </a:solidFill>
                <a:latin typeface="Gill Sans MT" panose="020B0502020104020203" pitchFamily="34" charset="0"/>
              </a:rPr>
              <a:t>Test pits</a:t>
            </a:r>
          </a:p>
          <a:p>
            <a:pPr marL="909828" lvl="1" indent="-342900"/>
            <a:r>
              <a:rPr lang="en-US" sz="2200" dirty="0">
                <a:solidFill>
                  <a:schemeClr val="tx1"/>
                </a:solidFill>
                <a:latin typeface="Gill Sans MT" panose="020B0502020104020203" pitchFamily="34" charset="0"/>
              </a:rPr>
              <a:t>Construction crews and heavy machinery, including cranes</a:t>
            </a:r>
          </a:p>
          <a:p>
            <a:pPr lvl="1"/>
            <a:endParaRPr lang="en-US" sz="500" dirty="0">
              <a:solidFill>
                <a:schemeClr val="tx1"/>
              </a:solidFill>
            </a:endParaRPr>
          </a:p>
          <a:p>
            <a:pPr>
              <a:buFont typeface="Wingdings" panose="05000000000000000000" pitchFamily="2" charset="2"/>
              <a:buChar char="Ø"/>
            </a:pPr>
            <a:r>
              <a:rPr lang="en-US" sz="2400" dirty="0">
                <a:solidFill>
                  <a:schemeClr val="tx1"/>
                </a:solidFill>
                <a:latin typeface="Gill Sans MT" panose="020B0502020104020203" pitchFamily="34" charset="0"/>
              </a:rPr>
              <a:t>Reliable water and sewer service will be maintained during construction</a:t>
            </a:r>
          </a:p>
          <a:p>
            <a:pPr lvl="1"/>
            <a:r>
              <a:rPr lang="en-US" sz="2200" dirty="0">
                <a:solidFill>
                  <a:schemeClr val="tx1"/>
                </a:solidFill>
                <a:latin typeface="Gill Sans MT" panose="020B0502020104020203" pitchFamily="34" charset="0"/>
              </a:rPr>
              <a:t>Short water shutdowns of up to 8 hours may be required</a:t>
            </a:r>
          </a:p>
          <a:p>
            <a:pPr lvl="1"/>
            <a:r>
              <a:rPr lang="en-US" sz="2200" dirty="0">
                <a:solidFill>
                  <a:schemeClr val="tx1"/>
                </a:solidFill>
                <a:latin typeface="Gill Sans MT" panose="020B0502020104020203" pitchFamily="34" charset="0"/>
              </a:rPr>
              <a:t>Advanced notification (48-72 hours) of these shutdowns will be provided</a:t>
            </a:r>
          </a:p>
          <a:p>
            <a:pPr marL="452628" indent="-342900">
              <a:buFont typeface="Wingdings" panose="05000000000000000000" pitchFamily="2" charset="2"/>
              <a:buChar char="Ø"/>
            </a:pPr>
            <a:endParaRPr lang="en-US" sz="2400" dirty="0">
              <a:latin typeface="Gill Sans MT" panose="020B0502020104020203" pitchFamily="34" charset="0"/>
            </a:endParaRPr>
          </a:p>
        </p:txBody>
      </p:sp>
      <p:sp>
        <p:nvSpPr>
          <p:cNvPr id="6" name="Title 1">
            <a:extLst>
              <a:ext uri="{FF2B5EF4-FFF2-40B4-BE49-F238E27FC236}">
                <a16:creationId xmlns:a16="http://schemas.microsoft.com/office/drawing/2014/main" id="{1B168675-F7EC-2F43-B438-9BE59AC0D9A8}"/>
              </a:ext>
            </a:extLst>
          </p:cNvPr>
          <p:cNvSpPr txBox="1">
            <a:spLocks/>
          </p:cNvSpPr>
          <p:nvPr/>
        </p:nvSpPr>
        <p:spPr>
          <a:xfrm>
            <a:off x="0" y="-863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pPr algn="ctr"/>
            <a:r>
              <a:rPr lang="en-US" b="1" dirty="0">
                <a:solidFill>
                  <a:srgbClr val="003366"/>
                </a:solidFill>
                <a:latin typeface="Gill Sans MT" panose="020B0502020104020203" pitchFamily="34" charset="0"/>
              </a:rPr>
              <a:t>What to Expect During Construction </a:t>
            </a:r>
            <a:endParaRPr lang="en-US" dirty="0">
              <a:latin typeface="Gill Sans MT" panose="020B0502020104020203" pitchFamily="34" charset="0"/>
            </a:endParaRPr>
          </a:p>
        </p:txBody>
      </p:sp>
      <p:pic>
        <p:nvPicPr>
          <p:cNvPr id="5" name="Picture 4">
            <a:extLst>
              <a:ext uri="{FF2B5EF4-FFF2-40B4-BE49-F238E27FC236}">
                <a16:creationId xmlns:a16="http://schemas.microsoft.com/office/drawing/2014/main" id="{730C0F3A-02A0-4242-A9A7-9B8C9D3D313F}"/>
              </a:ext>
            </a:extLst>
          </p:cNvPr>
          <p:cNvPicPr>
            <a:picLocks noChangeAspect="1"/>
          </p:cNvPicPr>
          <p:nvPr/>
        </p:nvPicPr>
        <p:blipFill rotWithShape="1">
          <a:blip r:embed="rId3"/>
          <a:srcRect l="4945" t="5506" r="2469" b="3845"/>
          <a:stretch/>
        </p:blipFill>
        <p:spPr>
          <a:xfrm>
            <a:off x="9419654" y="4626321"/>
            <a:ext cx="2564117" cy="2009869"/>
          </a:xfrm>
          <a:prstGeom prst="rect">
            <a:avLst/>
          </a:prstGeom>
        </p:spPr>
      </p:pic>
    </p:spTree>
    <p:extLst>
      <p:ext uri="{BB962C8B-B14F-4D97-AF65-F5344CB8AC3E}">
        <p14:creationId xmlns:p14="http://schemas.microsoft.com/office/powerpoint/2010/main" val="3003549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yellow, transport, truck, outdoor&#10;&#10;Description automatically generated">
            <a:extLst>
              <a:ext uri="{FF2B5EF4-FFF2-40B4-BE49-F238E27FC236}">
                <a16:creationId xmlns:a16="http://schemas.microsoft.com/office/drawing/2014/main" id="{8F931F72-82DB-F083-115F-1366D2BE357D}"/>
              </a:ext>
            </a:extLst>
          </p:cNvPr>
          <p:cNvPicPr>
            <a:picLocks noChangeAspect="1"/>
          </p:cNvPicPr>
          <p:nvPr/>
        </p:nvPicPr>
        <p:blipFill>
          <a:blip r:embed="rId2"/>
          <a:stretch>
            <a:fillRect/>
          </a:stretch>
        </p:blipFill>
        <p:spPr>
          <a:xfrm>
            <a:off x="91942" y="2336648"/>
            <a:ext cx="3015599" cy="3024655"/>
          </a:xfrm>
          <a:prstGeom prst="rect">
            <a:avLst/>
          </a:prstGeom>
        </p:spPr>
      </p:pic>
      <p:sp>
        <p:nvSpPr>
          <p:cNvPr id="6" name="Title 1">
            <a:extLst>
              <a:ext uri="{FF2B5EF4-FFF2-40B4-BE49-F238E27FC236}">
                <a16:creationId xmlns:a16="http://schemas.microsoft.com/office/drawing/2014/main" id="{1B168675-F7EC-2F43-B438-9BE59AC0D9A8}"/>
              </a:ext>
            </a:extLst>
          </p:cNvPr>
          <p:cNvSpPr txBox="1">
            <a:spLocks/>
          </p:cNvSpPr>
          <p:nvPr/>
        </p:nvSpPr>
        <p:spPr>
          <a:xfrm>
            <a:off x="-166735" y="-863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pPr algn="ctr"/>
            <a:r>
              <a:rPr lang="en-US" b="1" dirty="0">
                <a:solidFill>
                  <a:srgbClr val="003366"/>
                </a:solidFill>
                <a:latin typeface="Gill Sans MT" panose="020B0502020104020203" pitchFamily="34" charset="0"/>
              </a:rPr>
              <a:t>What to Expect During Construction </a:t>
            </a:r>
            <a:endParaRPr lang="en-US" dirty="0">
              <a:latin typeface="Gill Sans MT" panose="020B0502020104020203" pitchFamily="34" charset="0"/>
            </a:endParaRPr>
          </a:p>
        </p:txBody>
      </p:sp>
      <p:sp>
        <p:nvSpPr>
          <p:cNvPr id="2" name="Rectangle 1">
            <a:extLst>
              <a:ext uri="{FF2B5EF4-FFF2-40B4-BE49-F238E27FC236}">
                <a16:creationId xmlns:a16="http://schemas.microsoft.com/office/drawing/2014/main" id="{8D678C97-6CE6-4096-8192-CD75B6BDC9EB}"/>
              </a:ext>
            </a:extLst>
          </p:cNvPr>
          <p:cNvSpPr/>
          <p:nvPr/>
        </p:nvSpPr>
        <p:spPr>
          <a:xfrm>
            <a:off x="91943" y="887820"/>
            <a:ext cx="7712143" cy="1569660"/>
          </a:xfrm>
          <a:prstGeom prst="rect">
            <a:avLst/>
          </a:prstGeom>
        </p:spPr>
        <p:txBody>
          <a:bodyPr wrap="square">
            <a:spAutoFit/>
          </a:bodyPr>
          <a:lstStyle/>
          <a:p>
            <a:pPr marL="342900" indent="-342900">
              <a:buFont typeface="Wingdings" panose="05000000000000000000" pitchFamily="2" charset="2"/>
              <a:buChar char="Ø"/>
            </a:pPr>
            <a:r>
              <a:rPr lang="en-US" sz="2400" dirty="0">
                <a:latin typeface="Gill Sans MT" panose="020B0502020104020203" pitchFamily="34" charset="0"/>
              </a:rPr>
              <a:t>Open-cut construction method, which involves cutting and excavating a section of the pavement. </a:t>
            </a:r>
            <a:endParaRPr lang="en-US" sz="2000" dirty="0">
              <a:latin typeface="Gill Sans MT" panose="020B0502020104020203" pitchFamily="34" charset="0"/>
            </a:endParaRPr>
          </a:p>
          <a:p>
            <a:pPr marL="342900" indent="-342900">
              <a:buFont typeface="Wingdings" panose="05000000000000000000" pitchFamily="2" charset="2"/>
              <a:buChar char="Ø"/>
            </a:pPr>
            <a:r>
              <a:rPr lang="en-US" sz="2400" dirty="0">
                <a:latin typeface="Gill Sans MT" panose="020B0502020104020203" pitchFamily="34" charset="0"/>
              </a:rPr>
              <a:t>This construction method does create noise and dust.</a:t>
            </a:r>
          </a:p>
          <a:p>
            <a:pPr marL="342900" indent="-342900">
              <a:buFont typeface="Wingdings" panose="05000000000000000000" pitchFamily="2" charset="2"/>
              <a:buChar char="Ø"/>
            </a:pPr>
            <a:r>
              <a:rPr lang="en-US" sz="2400" dirty="0">
                <a:latin typeface="Gill Sans MT" panose="020B0502020104020203" pitchFamily="34" charset="0"/>
              </a:rPr>
              <a:t>Heavy-lift crane needed </a:t>
            </a:r>
            <a:endParaRPr lang="en-US" sz="3200" dirty="0">
              <a:latin typeface="Gill Sans MT" panose="020B0502020104020203" pitchFamily="34" charset="0"/>
            </a:endParaRPr>
          </a:p>
        </p:txBody>
      </p:sp>
      <p:pic>
        <p:nvPicPr>
          <p:cNvPr id="7" name="Picture 6">
            <a:extLst>
              <a:ext uri="{FF2B5EF4-FFF2-40B4-BE49-F238E27FC236}">
                <a16:creationId xmlns:a16="http://schemas.microsoft.com/office/drawing/2014/main" id="{051E113A-F0EC-4863-8E82-65963B3C491D}"/>
              </a:ext>
            </a:extLst>
          </p:cNvPr>
          <p:cNvPicPr>
            <a:picLocks noChangeAspect="1"/>
          </p:cNvPicPr>
          <p:nvPr/>
        </p:nvPicPr>
        <p:blipFill>
          <a:blip r:embed="rId3"/>
          <a:stretch>
            <a:fillRect/>
          </a:stretch>
        </p:blipFill>
        <p:spPr>
          <a:xfrm>
            <a:off x="7974811" y="1084277"/>
            <a:ext cx="3934501" cy="5246001"/>
          </a:xfrm>
          <a:prstGeom prst="rect">
            <a:avLst/>
          </a:prstGeom>
          <a:ln w="28575">
            <a:solidFill>
              <a:srgbClr val="3C4981"/>
            </a:solidFill>
          </a:ln>
        </p:spPr>
      </p:pic>
      <p:pic>
        <p:nvPicPr>
          <p:cNvPr id="5" name="Picture 7">
            <a:extLst>
              <a:ext uri="{FF2B5EF4-FFF2-40B4-BE49-F238E27FC236}">
                <a16:creationId xmlns:a16="http://schemas.microsoft.com/office/drawing/2014/main" id="{E2894D73-72D0-4923-8508-A6C0AB163A95}"/>
              </a:ext>
            </a:extLst>
          </p:cNvPr>
          <p:cNvPicPr>
            <a:picLocks noChangeAspect="1"/>
          </p:cNvPicPr>
          <p:nvPr/>
        </p:nvPicPr>
        <p:blipFill>
          <a:blip r:embed="rId4"/>
          <a:stretch>
            <a:fillRect/>
          </a:stretch>
        </p:blipFill>
        <p:spPr>
          <a:xfrm>
            <a:off x="3278266" y="2808086"/>
            <a:ext cx="5114817" cy="3832737"/>
          </a:xfrm>
          <a:prstGeom prst="rect">
            <a:avLst/>
          </a:prstGeom>
        </p:spPr>
      </p:pic>
      <p:sp>
        <p:nvSpPr>
          <p:cNvPr id="8" name="TextBox 7">
            <a:extLst>
              <a:ext uri="{FF2B5EF4-FFF2-40B4-BE49-F238E27FC236}">
                <a16:creationId xmlns:a16="http://schemas.microsoft.com/office/drawing/2014/main" id="{CCDFB505-982C-0E57-8025-3A235D2B834B}"/>
              </a:ext>
            </a:extLst>
          </p:cNvPr>
          <p:cNvSpPr txBox="1"/>
          <p:nvPr/>
        </p:nvSpPr>
        <p:spPr>
          <a:xfrm>
            <a:off x="730678" y="5099979"/>
            <a:ext cx="1502576" cy="246221"/>
          </a:xfrm>
          <a:prstGeom prst="rect">
            <a:avLst/>
          </a:prstGeom>
          <a:noFill/>
        </p:spPr>
        <p:txBody>
          <a:bodyPr wrap="square" rtlCol="0">
            <a:spAutoFit/>
          </a:bodyPr>
          <a:lstStyle/>
          <a:p>
            <a:r>
              <a:rPr lang="en-US" sz="1000" dirty="0"/>
              <a:t>SOURCE: GROVE CRANE</a:t>
            </a:r>
          </a:p>
        </p:txBody>
      </p:sp>
    </p:spTree>
    <p:extLst>
      <p:ext uri="{BB962C8B-B14F-4D97-AF65-F5344CB8AC3E}">
        <p14:creationId xmlns:p14="http://schemas.microsoft.com/office/powerpoint/2010/main" val="3596698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10FCF-E86F-B044-8389-492B0C1C76BB}"/>
              </a:ext>
            </a:extLst>
          </p:cNvPr>
          <p:cNvSpPr>
            <a:spLocks noGrp="1"/>
          </p:cNvSpPr>
          <p:nvPr>
            <p:ph type="title"/>
          </p:nvPr>
        </p:nvSpPr>
        <p:spPr>
          <a:xfrm>
            <a:off x="457954" y="464713"/>
            <a:ext cx="10515600" cy="1325563"/>
          </a:xfrm>
        </p:spPr>
        <p:txBody>
          <a:bodyPr/>
          <a:lstStyle/>
          <a:p>
            <a:r>
              <a:rPr lang="en-US" b="1" dirty="0">
                <a:latin typeface="Gill Sans MT" panose="020B0502020104020203" pitchFamily="34" charset="0"/>
              </a:rPr>
              <a:t>AGENDA</a:t>
            </a:r>
          </a:p>
        </p:txBody>
      </p:sp>
      <p:sp>
        <p:nvSpPr>
          <p:cNvPr id="4" name="Content Placeholder 2">
            <a:extLst>
              <a:ext uri="{FF2B5EF4-FFF2-40B4-BE49-F238E27FC236}">
                <a16:creationId xmlns:a16="http://schemas.microsoft.com/office/drawing/2014/main" id="{92892C1D-5037-7F4D-B49B-E92B3577A72E}"/>
              </a:ext>
            </a:extLst>
          </p:cNvPr>
          <p:cNvSpPr txBox="1">
            <a:spLocks/>
          </p:cNvSpPr>
          <p:nvPr/>
        </p:nvSpPr>
        <p:spPr>
          <a:xfrm>
            <a:off x="258779" y="1008205"/>
            <a:ext cx="10515600" cy="4722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C498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C498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C498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2800" dirty="0"/>
          </a:p>
          <a:p>
            <a:pPr lvl="1">
              <a:buFont typeface="Wingdings" panose="05000000000000000000" pitchFamily="2" charset="2"/>
              <a:buChar char="Ø"/>
            </a:pPr>
            <a:r>
              <a:rPr lang="en-US" sz="2800" dirty="0">
                <a:solidFill>
                  <a:schemeClr val="tx1"/>
                </a:solidFill>
                <a:latin typeface="Gill Sans MT" panose="020B0502020104020203" pitchFamily="34" charset="0"/>
              </a:rPr>
              <a:t>Introduction to Project Team and Presenters</a:t>
            </a:r>
          </a:p>
          <a:p>
            <a:pPr lvl="1">
              <a:buFont typeface="Wingdings" panose="05000000000000000000" pitchFamily="2" charset="2"/>
              <a:buChar char="Ø"/>
            </a:pPr>
            <a:r>
              <a:rPr lang="en-US" sz="2800" dirty="0">
                <a:solidFill>
                  <a:schemeClr val="tx1"/>
                </a:solidFill>
                <a:latin typeface="Gill Sans MT" panose="020B0502020104020203" pitchFamily="34" charset="0"/>
              </a:rPr>
              <a:t>WSSC Water Overview</a:t>
            </a:r>
          </a:p>
          <a:p>
            <a:pPr lvl="1">
              <a:buFont typeface="Wingdings" panose="05000000000000000000" pitchFamily="2" charset="2"/>
              <a:buChar char="Ø"/>
            </a:pPr>
            <a:r>
              <a:rPr lang="en-US" sz="2800" dirty="0">
                <a:solidFill>
                  <a:schemeClr val="tx1"/>
                </a:solidFill>
                <a:latin typeface="Gill Sans MT" panose="020B0502020104020203" pitchFamily="34" charset="0"/>
              </a:rPr>
              <a:t>Project Overview</a:t>
            </a:r>
          </a:p>
          <a:p>
            <a:pPr lvl="1">
              <a:buFont typeface="Wingdings" panose="05000000000000000000" pitchFamily="2" charset="2"/>
              <a:buChar char="Ø"/>
            </a:pPr>
            <a:r>
              <a:rPr lang="en-US" sz="2800" dirty="0">
                <a:solidFill>
                  <a:schemeClr val="tx1"/>
                </a:solidFill>
                <a:latin typeface="Gill Sans MT" panose="020B0502020104020203" pitchFamily="34" charset="0"/>
              </a:rPr>
              <a:t>Valve Vault Size and Location Selection</a:t>
            </a:r>
          </a:p>
          <a:p>
            <a:pPr lvl="1">
              <a:buFont typeface="Wingdings" panose="05000000000000000000" pitchFamily="2" charset="2"/>
              <a:buChar char="Ø"/>
            </a:pPr>
            <a:r>
              <a:rPr lang="en-US" sz="2800" dirty="0">
                <a:solidFill>
                  <a:schemeClr val="tx1"/>
                </a:solidFill>
                <a:latin typeface="Gill Sans MT" panose="020B0502020104020203" pitchFamily="34" charset="0"/>
              </a:rPr>
              <a:t>Traffic Control</a:t>
            </a:r>
          </a:p>
          <a:p>
            <a:pPr lvl="1">
              <a:buFont typeface="Wingdings" panose="05000000000000000000" pitchFamily="2" charset="2"/>
              <a:buChar char="Ø"/>
            </a:pPr>
            <a:r>
              <a:rPr lang="en-US" sz="2800" dirty="0">
                <a:solidFill>
                  <a:schemeClr val="tx1"/>
                </a:solidFill>
                <a:latin typeface="Gill Sans MT" panose="020B0502020104020203" pitchFamily="34" charset="0"/>
              </a:rPr>
              <a:t>Estimated Construction Schedule</a:t>
            </a:r>
          </a:p>
          <a:p>
            <a:pPr lvl="1">
              <a:buFont typeface="Wingdings" panose="05000000000000000000" pitchFamily="2" charset="2"/>
              <a:buChar char="Ø"/>
            </a:pPr>
            <a:r>
              <a:rPr lang="en-US" sz="2800" dirty="0">
                <a:solidFill>
                  <a:schemeClr val="tx1"/>
                </a:solidFill>
                <a:latin typeface="Gill Sans MT" panose="020B0502020104020203" pitchFamily="34" charset="0"/>
              </a:rPr>
              <a:t>What to Expect During Construction</a:t>
            </a:r>
          </a:p>
          <a:p>
            <a:pPr lvl="1">
              <a:buFont typeface="Wingdings" panose="05000000000000000000" pitchFamily="2" charset="2"/>
              <a:buChar char="Ø"/>
            </a:pPr>
            <a:r>
              <a:rPr lang="en-US" sz="2800" dirty="0">
                <a:solidFill>
                  <a:schemeClr val="tx1"/>
                </a:solidFill>
                <a:latin typeface="Gill Sans MT" panose="020B0502020104020203" pitchFamily="34" charset="0"/>
              </a:rPr>
              <a:t>Project Summary </a:t>
            </a:r>
          </a:p>
          <a:p>
            <a:pPr lvl="1">
              <a:buFont typeface="Wingdings" panose="05000000000000000000" pitchFamily="2" charset="2"/>
              <a:buChar char="Ø"/>
            </a:pPr>
            <a:r>
              <a:rPr lang="en-US" sz="2800" dirty="0">
                <a:solidFill>
                  <a:schemeClr val="tx1"/>
                </a:solidFill>
                <a:latin typeface="Gill Sans MT" panose="020B0502020104020203" pitchFamily="34" charset="0"/>
              </a:rPr>
              <a:t>Questions &amp; Answers</a:t>
            </a:r>
          </a:p>
        </p:txBody>
      </p:sp>
    </p:spTree>
    <p:extLst>
      <p:ext uri="{BB962C8B-B14F-4D97-AF65-F5344CB8AC3E}">
        <p14:creationId xmlns:p14="http://schemas.microsoft.com/office/powerpoint/2010/main" val="2281186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A1C1CB-96DD-49EE-A166-2A2EE8A7B5C9}"/>
              </a:ext>
            </a:extLst>
          </p:cNvPr>
          <p:cNvPicPr>
            <a:picLocks noChangeAspect="1"/>
          </p:cNvPicPr>
          <p:nvPr/>
        </p:nvPicPr>
        <p:blipFill>
          <a:blip r:embed="rId2"/>
          <a:stretch>
            <a:fillRect/>
          </a:stretch>
        </p:blipFill>
        <p:spPr>
          <a:xfrm>
            <a:off x="9399755" y="1761317"/>
            <a:ext cx="2503487" cy="3335365"/>
          </a:xfrm>
          <a:prstGeom prst="rect">
            <a:avLst/>
          </a:prstGeom>
          <a:ln w="38100">
            <a:solidFill>
              <a:srgbClr val="3C4981"/>
            </a:solidFill>
          </a:ln>
        </p:spPr>
      </p:pic>
      <p:sp>
        <p:nvSpPr>
          <p:cNvPr id="9" name="Title 1">
            <a:extLst>
              <a:ext uri="{FF2B5EF4-FFF2-40B4-BE49-F238E27FC236}">
                <a16:creationId xmlns:a16="http://schemas.microsoft.com/office/drawing/2014/main" id="{6C9EC986-F5C4-E241-9090-83400D78983E}"/>
              </a:ext>
            </a:extLst>
          </p:cNvPr>
          <p:cNvSpPr txBox="1">
            <a:spLocks/>
          </p:cNvSpPr>
          <p:nvPr/>
        </p:nvSpPr>
        <p:spPr>
          <a:xfrm>
            <a:off x="135801" y="99588"/>
            <a:ext cx="11108603" cy="11173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r>
              <a:rPr lang="en-US" b="1" dirty="0">
                <a:solidFill>
                  <a:srgbClr val="003366"/>
                </a:solidFill>
                <a:latin typeface="Gill Sans MT" panose="020B0502020104020203" pitchFamily="34" charset="0"/>
              </a:rPr>
              <a:t>Signage and Restoration</a:t>
            </a:r>
            <a:endParaRPr lang="en-US" dirty="0">
              <a:latin typeface="Gill Sans MT" panose="020B0502020104020203" pitchFamily="34" charset="0"/>
            </a:endParaRPr>
          </a:p>
        </p:txBody>
      </p:sp>
      <p:sp>
        <p:nvSpPr>
          <p:cNvPr id="8" name="Rectangle 7">
            <a:extLst>
              <a:ext uri="{FF2B5EF4-FFF2-40B4-BE49-F238E27FC236}">
                <a16:creationId xmlns:a16="http://schemas.microsoft.com/office/drawing/2014/main" id="{4ABC1412-14F4-4F3A-9BBB-4EAD8C770741}"/>
              </a:ext>
            </a:extLst>
          </p:cNvPr>
          <p:cNvSpPr/>
          <p:nvPr/>
        </p:nvSpPr>
        <p:spPr>
          <a:xfrm>
            <a:off x="180883" y="1221831"/>
            <a:ext cx="5703869" cy="3662541"/>
          </a:xfrm>
          <a:prstGeom prst="rect">
            <a:avLst/>
          </a:prstGeom>
        </p:spPr>
        <p:txBody>
          <a:bodyPr wrap="square">
            <a:spAutoFit/>
          </a:bodyPr>
          <a:lstStyle/>
          <a:p>
            <a:pPr marL="285750" indent="-285750">
              <a:buFont typeface="Wingdings" panose="05000000000000000000" pitchFamily="2" charset="2"/>
              <a:buChar char="Ø"/>
            </a:pPr>
            <a:r>
              <a:rPr lang="en-US" sz="2400" dirty="0">
                <a:latin typeface="Gill Sans MT" panose="020B0502020104020203" pitchFamily="34" charset="0"/>
              </a:rPr>
              <a:t>Construction signs with contact persons will be placed throughout the project area</a:t>
            </a:r>
          </a:p>
          <a:p>
            <a:pPr marL="285750" indent="-285750">
              <a:buFont typeface="Wingdings" panose="05000000000000000000" pitchFamily="2" charset="2"/>
              <a:buChar char="Ø"/>
            </a:pPr>
            <a:endParaRPr lang="en-US" sz="2400" dirty="0">
              <a:latin typeface="Gill Sans MT" panose="020B0502020104020203" pitchFamily="34" charset="0"/>
            </a:endParaRPr>
          </a:p>
          <a:p>
            <a:pPr marL="285750" indent="-285750">
              <a:buFont typeface="Wingdings" panose="05000000000000000000" pitchFamily="2" charset="2"/>
              <a:buChar char="Ø"/>
            </a:pPr>
            <a:r>
              <a:rPr lang="en-US" sz="2400" dirty="0">
                <a:latin typeface="Gill Sans MT" panose="020B0502020104020203" pitchFamily="34" charset="0"/>
              </a:rPr>
              <a:t>Projects completed during the winter months will be permanently paved and restored to their original state or better in the following spring.</a:t>
            </a:r>
          </a:p>
          <a:p>
            <a:pPr marL="285750" indent="-285750">
              <a:buFont typeface="Wingdings" panose="05000000000000000000" pitchFamily="2" charset="2"/>
              <a:buChar char="Ø"/>
            </a:pPr>
            <a:endParaRPr lang="en-US" sz="2200" dirty="0">
              <a:latin typeface="Gill Sans MT" panose="020B0502020104020203" pitchFamily="34" charset="0"/>
            </a:endParaRPr>
          </a:p>
          <a:p>
            <a:pPr marL="285750" indent="-285750">
              <a:buFont typeface="Wingdings" panose="05000000000000000000" pitchFamily="2" charset="2"/>
              <a:buChar char="Ø"/>
            </a:pPr>
            <a:endParaRPr lang="en-US" sz="2200" dirty="0">
              <a:latin typeface="Gill Sans MT" panose="020B0502020104020203" pitchFamily="34" charset="0"/>
            </a:endParaRPr>
          </a:p>
          <a:p>
            <a:pPr marL="285750" indent="-285750">
              <a:buFont typeface="Wingdings" panose="05000000000000000000" pitchFamily="2" charset="2"/>
              <a:buChar char="Ø"/>
            </a:pPr>
            <a:endParaRPr lang="en-US" sz="2000" dirty="0">
              <a:latin typeface="Gill Sans MT" panose="020B0502020104020203" pitchFamily="34" charset="0"/>
            </a:endParaRPr>
          </a:p>
        </p:txBody>
      </p:sp>
      <p:pic>
        <p:nvPicPr>
          <p:cNvPr id="3" name="Picture 2">
            <a:extLst>
              <a:ext uri="{FF2B5EF4-FFF2-40B4-BE49-F238E27FC236}">
                <a16:creationId xmlns:a16="http://schemas.microsoft.com/office/drawing/2014/main" id="{B0B1BC1A-05EC-4CCB-AA0A-2259A9A1DA35}"/>
              </a:ext>
            </a:extLst>
          </p:cNvPr>
          <p:cNvPicPr>
            <a:picLocks noChangeAspect="1"/>
          </p:cNvPicPr>
          <p:nvPr/>
        </p:nvPicPr>
        <p:blipFill rotWithShape="1">
          <a:blip r:embed="rId3"/>
          <a:srcRect l="8299" t="25574" r="20681" b="18923"/>
          <a:stretch/>
        </p:blipFill>
        <p:spPr>
          <a:xfrm rot="5400000">
            <a:off x="6015621" y="1561533"/>
            <a:ext cx="3937268" cy="2308052"/>
          </a:xfrm>
          <a:prstGeom prst="rect">
            <a:avLst/>
          </a:prstGeom>
          <a:ln w="38100">
            <a:solidFill>
              <a:srgbClr val="3C4981"/>
            </a:solidFill>
          </a:ln>
        </p:spPr>
      </p:pic>
      <p:pic>
        <p:nvPicPr>
          <p:cNvPr id="5" name="Picture 4">
            <a:extLst>
              <a:ext uri="{FF2B5EF4-FFF2-40B4-BE49-F238E27FC236}">
                <a16:creationId xmlns:a16="http://schemas.microsoft.com/office/drawing/2014/main" id="{751096B5-029D-455E-8C81-023C245148A2}"/>
              </a:ext>
            </a:extLst>
          </p:cNvPr>
          <p:cNvPicPr>
            <a:picLocks noChangeAspect="1"/>
          </p:cNvPicPr>
          <p:nvPr/>
        </p:nvPicPr>
        <p:blipFill rotWithShape="1">
          <a:blip r:embed="rId4"/>
          <a:srcRect l="1264" t="5607" r="7134" b="11956"/>
          <a:stretch/>
        </p:blipFill>
        <p:spPr>
          <a:xfrm>
            <a:off x="4326742" y="4038305"/>
            <a:ext cx="4811539" cy="2709253"/>
          </a:xfrm>
          <a:prstGeom prst="rect">
            <a:avLst/>
          </a:prstGeom>
          <a:ln w="38100">
            <a:solidFill>
              <a:srgbClr val="3C4981"/>
            </a:solidFill>
          </a:ln>
        </p:spPr>
      </p:pic>
    </p:spTree>
    <p:extLst>
      <p:ext uri="{BB962C8B-B14F-4D97-AF65-F5344CB8AC3E}">
        <p14:creationId xmlns:p14="http://schemas.microsoft.com/office/powerpoint/2010/main" val="3738054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9F1A986-0C5E-4AD6-AC20-AD9E8E03A786}"/>
              </a:ext>
            </a:extLst>
          </p:cNvPr>
          <p:cNvSpPr txBox="1">
            <a:spLocks noGrp="1" noChangeAspect="1"/>
          </p:cNvSpPr>
          <p:nvPr>
            <p:ph type="title"/>
          </p:nvPr>
        </p:nvSpPr>
        <p:spPr>
          <a:xfrm>
            <a:off x="124468" y="60713"/>
            <a:ext cx="11937698" cy="11198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0" i="0" kern="1200">
                <a:solidFill>
                  <a:srgbClr val="3B4982"/>
                </a:solidFill>
                <a:latin typeface="Gill Sans" panose="020B0502020104020203" pitchFamily="34" charset="-79"/>
                <a:ea typeface="+mj-ea"/>
                <a:cs typeface="Gill Sans" panose="020B0502020104020203" pitchFamily="34" charset="-79"/>
              </a:defRPr>
            </a:lvl1pPr>
          </a:lstStyle>
          <a:p>
            <a:pPr algn="l"/>
            <a:r>
              <a:rPr lang="en-US" sz="4300" b="1">
                <a:latin typeface="Gill Sans MT" panose="020B0502020104020203" pitchFamily="34" charset="0"/>
                <a:cs typeface="Gill Sans" panose="020B0502020104020203"/>
              </a:rPr>
              <a:t>Operational Changes in response to Covid-19</a:t>
            </a:r>
          </a:p>
        </p:txBody>
      </p:sp>
      <p:pic>
        <p:nvPicPr>
          <p:cNvPr id="6" name="Picture 5">
            <a:extLst>
              <a:ext uri="{FF2B5EF4-FFF2-40B4-BE49-F238E27FC236}">
                <a16:creationId xmlns:a16="http://schemas.microsoft.com/office/drawing/2014/main" id="{693B318F-B2BA-4AAA-A77B-390A100BB036}"/>
              </a:ext>
            </a:extLst>
          </p:cNvPr>
          <p:cNvPicPr>
            <a:picLocks noChangeAspect="1"/>
          </p:cNvPicPr>
          <p:nvPr/>
        </p:nvPicPr>
        <p:blipFill rotWithShape="1">
          <a:blip r:embed="rId2"/>
          <a:srcRect l="7844" t="1412" r="15931" b="4705"/>
          <a:stretch/>
        </p:blipFill>
        <p:spPr>
          <a:xfrm>
            <a:off x="9316414" y="1586336"/>
            <a:ext cx="2745752" cy="3932721"/>
          </a:xfrm>
          <a:prstGeom prst="rect">
            <a:avLst/>
          </a:prstGeom>
          <a:ln w="28575">
            <a:solidFill>
              <a:srgbClr val="3C4981"/>
            </a:solidFill>
          </a:ln>
        </p:spPr>
      </p:pic>
      <p:pic>
        <p:nvPicPr>
          <p:cNvPr id="7" name="Picture 6">
            <a:extLst>
              <a:ext uri="{FF2B5EF4-FFF2-40B4-BE49-F238E27FC236}">
                <a16:creationId xmlns:a16="http://schemas.microsoft.com/office/drawing/2014/main" id="{B1361119-068D-496A-A457-A7558964EF92}"/>
              </a:ext>
            </a:extLst>
          </p:cNvPr>
          <p:cNvPicPr>
            <a:picLocks noChangeAspect="1"/>
          </p:cNvPicPr>
          <p:nvPr/>
        </p:nvPicPr>
        <p:blipFill>
          <a:blip r:embed="rId3"/>
          <a:stretch>
            <a:fillRect/>
          </a:stretch>
        </p:blipFill>
        <p:spPr>
          <a:xfrm>
            <a:off x="5998029" y="4065982"/>
            <a:ext cx="3446515" cy="2533477"/>
          </a:xfrm>
          <a:prstGeom prst="rect">
            <a:avLst/>
          </a:prstGeom>
          <a:ln w="19050">
            <a:solidFill>
              <a:srgbClr val="3C4981"/>
            </a:solidFill>
          </a:ln>
        </p:spPr>
      </p:pic>
      <p:pic>
        <p:nvPicPr>
          <p:cNvPr id="2" name="Picture 2" descr="Inspector2.JPG">
            <a:extLst>
              <a:ext uri="{FF2B5EF4-FFF2-40B4-BE49-F238E27FC236}">
                <a16:creationId xmlns:a16="http://schemas.microsoft.com/office/drawing/2014/main" id="{80E6E3BB-C547-4F8C-8162-735A21DF99D6}"/>
              </a:ext>
            </a:extLst>
          </p:cNvPr>
          <p:cNvPicPr>
            <a:picLocks noChangeAspect="1"/>
          </p:cNvPicPr>
          <p:nvPr/>
        </p:nvPicPr>
        <p:blipFill>
          <a:blip r:embed="rId4"/>
          <a:stretch>
            <a:fillRect/>
          </a:stretch>
        </p:blipFill>
        <p:spPr>
          <a:xfrm>
            <a:off x="5591979" y="1583083"/>
            <a:ext cx="3852565" cy="2567633"/>
          </a:xfrm>
          <a:prstGeom prst="rect">
            <a:avLst/>
          </a:prstGeom>
          <a:ln w="28575">
            <a:solidFill>
              <a:srgbClr val="3C4981"/>
            </a:solidFill>
          </a:ln>
        </p:spPr>
      </p:pic>
      <p:sp>
        <p:nvSpPr>
          <p:cNvPr id="9" name="Content Placeholder 11">
            <a:extLst>
              <a:ext uri="{FF2B5EF4-FFF2-40B4-BE49-F238E27FC236}">
                <a16:creationId xmlns:a16="http://schemas.microsoft.com/office/drawing/2014/main" id="{E72024E9-5853-42A7-8344-7740A42C9A65}"/>
              </a:ext>
            </a:extLst>
          </p:cNvPr>
          <p:cNvSpPr>
            <a:spLocks noGrp="1"/>
          </p:cNvSpPr>
          <p:nvPr>
            <p:ph idx="1"/>
          </p:nvPr>
        </p:nvSpPr>
        <p:spPr>
          <a:xfrm>
            <a:off x="271604" y="1157541"/>
            <a:ext cx="5304325" cy="4514633"/>
          </a:xfrm>
        </p:spPr>
        <p:txBody>
          <a:bodyPr>
            <a:normAutofit fontScale="32500" lnSpcReduction="20000"/>
          </a:bodyPr>
          <a:lstStyle/>
          <a:p>
            <a:pPr fontAlgn="base">
              <a:buFont typeface="Wingdings" panose="05000000000000000000" pitchFamily="2" charset="2"/>
              <a:buChar char="Ø"/>
            </a:pPr>
            <a:r>
              <a:rPr lang="en-US" sz="6200" dirty="0">
                <a:solidFill>
                  <a:schemeClr val="tx1"/>
                </a:solidFill>
                <a:latin typeface="Gill Sans MT" panose="020B0502020104020203" pitchFamily="34" charset="0"/>
              </a:rPr>
              <a:t>WSSC Water has implemented protocols that align with recommendations from local, state, and federal public health authorities. ​</a:t>
            </a:r>
          </a:p>
          <a:p>
            <a:pPr fontAlgn="base">
              <a:buFont typeface="Wingdings" panose="05000000000000000000" pitchFamily="2" charset="2"/>
              <a:buChar char="Ø"/>
            </a:pPr>
            <a:endParaRPr lang="en-US" sz="3700" dirty="0">
              <a:solidFill>
                <a:schemeClr val="tx1"/>
              </a:solidFill>
              <a:latin typeface="Gill Sans MT" panose="020B0502020104020203" pitchFamily="34" charset="0"/>
            </a:endParaRPr>
          </a:p>
          <a:p>
            <a:pPr fontAlgn="base">
              <a:buFont typeface="Wingdings" panose="05000000000000000000" pitchFamily="2" charset="2"/>
              <a:buChar char="Ø"/>
            </a:pPr>
            <a:r>
              <a:rPr lang="en-US" sz="6200" dirty="0">
                <a:solidFill>
                  <a:schemeClr val="tx1"/>
                </a:solidFill>
                <a:latin typeface="Gill Sans MT" panose="020B0502020104020203" pitchFamily="34" charset="0"/>
              </a:rPr>
              <a:t>Working to minimize impact​</a:t>
            </a:r>
          </a:p>
          <a:p>
            <a:pPr marL="0" indent="0" fontAlgn="base">
              <a:buNone/>
            </a:pPr>
            <a:r>
              <a:rPr lang="en-US" sz="3700" dirty="0">
                <a:solidFill>
                  <a:schemeClr val="tx1"/>
                </a:solidFill>
                <a:latin typeface="Gill Sans MT" panose="020B0502020104020203" pitchFamily="34" charset="0"/>
              </a:rPr>
              <a:t>​</a:t>
            </a:r>
          </a:p>
          <a:p>
            <a:pPr fontAlgn="base">
              <a:buFont typeface="Wingdings" panose="05000000000000000000" pitchFamily="2" charset="2"/>
              <a:buChar char="Ø"/>
            </a:pPr>
            <a:r>
              <a:rPr lang="en-US" sz="6200" dirty="0">
                <a:solidFill>
                  <a:schemeClr val="tx1"/>
                </a:solidFill>
                <a:latin typeface="Gill Sans MT" panose="020B0502020104020203" pitchFamily="34" charset="0"/>
              </a:rPr>
              <a:t>All WSSC Water employees and contractors are required to refrain from coming to work if displaying symptoms of COVID-19. </a:t>
            </a:r>
          </a:p>
          <a:p>
            <a:pPr lvl="1" fontAlgn="base"/>
            <a:r>
              <a:rPr lang="en-US" sz="5500" dirty="0">
                <a:solidFill>
                  <a:schemeClr val="tx1"/>
                </a:solidFill>
                <a:latin typeface="Gill Sans MT" panose="020B0502020104020203" pitchFamily="34" charset="0"/>
              </a:rPr>
              <a:t>We have implemented robust internal contact tracing and quarantine requirements. ​</a:t>
            </a:r>
          </a:p>
          <a:p>
            <a:pPr lvl="1" fontAlgn="base"/>
            <a:endParaRPr lang="en-US" sz="3700" dirty="0">
              <a:solidFill>
                <a:schemeClr val="tx1"/>
              </a:solidFill>
              <a:latin typeface="Gill Sans MT" panose="020B0502020104020203" pitchFamily="34" charset="0"/>
            </a:endParaRPr>
          </a:p>
          <a:p>
            <a:pPr fontAlgn="base">
              <a:buFont typeface="Wingdings" panose="05000000000000000000" pitchFamily="2" charset="2"/>
              <a:buChar char="Ø"/>
            </a:pPr>
            <a:r>
              <a:rPr lang="en-US" sz="6200" dirty="0">
                <a:solidFill>
                  <a:schemeClr val="tx1"/>
                </a:solidFill>
                <a:latin typeface="Gill Sans MT" panose="020B0502020104020203" pitchFamily="34" charset="0"/>
              </a:rPr>
              <a:t>Earlier notification to customers​ of water shutdowns</a:t>
            </a:r>
          </a:p>
          <a:p>
            <a:pPr lvl="0"/>
            <a:endParaRPr lang="en-US" dirty="0">
              <a:latin typeface="Gill Sans MT" panose="020B0502020104020203" pitchFamily="34" charset="0"/>
            </a:endParaRPr>
          </a:p>
          <a:p>
            <a:endParaRPr lang="en-US" sz="2000" dirty="0"/>
          </a:p>
        </p:txBody>
      </p:sp>
    </p:spTree>
    <p:extLst>
      <p:ext uri="{BB962C8B-B14F-4D97-AF65-F5344CB8AC3E}">
        <p14:creationId xmlns:p14="http://schemas.microsoft.com/office/powerpoint/2010/main" val="3487329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E2EC6B60-2B64-6045-9A87-12446E2354E4}"/>
              </a:ext>
            </a:extLst>
          </p:cNvPr>
          <p:cNvSpPr txBox="1">
            <a:spLocks/>
          </p:cNvSpPr>
          <p:nvPr/>
        </p:nvSpPr>
        <p:spPr>
          <a:xfrm>
            <a:off x="566596" y="935778"/>
            <a:ext cx="1051559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C498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C498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C498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400" dirty="0">
                <a:solidFill>
                  <a:schemeClr val="tx1"/>
                </a:solidFill>
                <a:latin typeface="Gill Sans MT" panose="020B0502020104020203" pitchFamily="34" charset="0"/>
              </a:rPr>
              <a:t>The existing 48” valve vault is inoperable and a public safety concern.</a:t>
            </a:r>
          </a:p>
          <a:p>
            <a:pPr>
              <a:buFont typeface="Wingdings" panose="05000000000000000000" pitchFamily="2" charset="2"/>
              <a:buChar char="Ø"/>
            </a:pPr>
            <a:r>
              <a:rPr lang="en-US" sz="2400" dirty="0">
                <a:solidFill>
                  <a:schemeClr val="tx1"/>
                </a:solidFill>
                <a:latin typeface="Gill Sans MT" panose="020B0502020104020203" pitchFamily="34" charset="0"/>
              </a:rPr>
              <a:t>WSSC Water evaluated several sites to install a new valve and found same location replacement to be the best option.</a:t>
            </a:r>
          </a:p>
          <a:p>
            <a:pPr>
              <a:buFont typeface="Wingdings" panose="05000000000000000000" pitchFamily="2" charset="2"/>
              <a:buChar char="Ø"/>
            </a:pPr>
            <a:r>
              <a:rPr lang="en-US" sz="2400" dirty="0">
                <a:solidFill>
                  <a:schemeClr val="tx1"/>
                </a:solidFill>
                <a:latin typeface="Gill Sans MT" panose="020B0502020104020203" pitchFamily="34" charset="0"/>
              </a:rPr>
              <a:t>Extensive traffic control will be necessary to remove the existing valve and pipe and install the new valve vault and pipe.</a:t>
            </a:r>
          </a:p>
          <a:p>
            <a:pPr>
              <a:buFont typeface="Wingdings" panose="05000000000000000000" pitchFamily="2" charset="2"/>
              <a:buChar char="Ø"/>
            </a:pPr>
            <a:r>
              <a:rPr lang="en-US" sz="2400" dirty="0">
                <a:solidFill>
                  <a:schemeClr val="tx1"/>
                </a:solidFill>
                <a:latin typeface="Gill Sans MT" panose="020B0502020104020203" pitchFamily="34" charset="0"/>
              </a:rPr>
              <a:t>WSSC Water will coordinate work activities with property owners in the project area.</a:t>
            </a:r>
          </a:p>
          <a:p>
            <a:pPr>
              <a:buFont typeface="Wingdings" panose="05000000000000000000" pitchFamily="2" charset="2"/>
              <a:buChar char="Ø"/>
            </a:pPr>
            <a:r>
              <a:rPr lang="en-US" sz="2400" dirty="0">
                <a:solidFill>
                  <a:schemeClr val="tx1"/>
                </a:solidFill>
                <a:latin typeface="Gill Sans MT" panose="020B0502020104020203" pitchFamily="34" charset="0"/>
              </a:rPr>
              <a:t>WSSC Water will restore all areas impacted by construction activities at the end of the project. </a:t>
            </a:r>
          </a:p>
          <a:p>
            <a:pPr>
              <a:buFont typeface="Wingdings" panose="05000000000000000000" pitchFamily="2" charset="2"/>
              <a:buChar char="Ø"/>
            </a:pPr>
            <a:r>
              <a:rPr lang="en-US" sz="2400" dirty="0">
                <a:solidFill>
                  <a:schemeClr val="tx1"/>
                </a:solidFill>
                <a:latin typeface="Gill Sans MT" panose="020B0502020104020203" pitchFamily="34" charset="0"/>
              </a:rPr>
              <a:t>WSSC Water’s goal is to provide a reliable water system to customers. </a:t>
            </a:r>
          </a:p>
          <a:p>
            <a:pPr>
              <a:buFont typeface="Wingdings" panose="05000000000000000000" pitchFamily="2" charset="2"/>
              <a:buChar char="Ø"/>
            </a:pPr>
            <a:endParaRPr lang="en-US" sz="2600" dirty="0">
              <a:solidFill>
                <a:schemeClr val="tx1"/>
              </a:solidFill>
              <a:latin typeface="Gill Sans MT" panose="020B0502020104020203" pitchFamily="34" charset="0"/>
            </a:endParaRPr>
          </a:p>
        </p:txBody>
      </p:sp>
      <p:sp>
        <p:nvSpPr>
          <p:cNvPr id="6" name="Title 1">
            <a:extLst>
              <a:ext uri="{FF2B5EF4-FFF2-40B4-BE49-F238E27FC236}">
                <a16:creationId xmlns:a16="http://schemas.microsoft.com/office/drawing/2014/main" id="{1B168675-F7EC-2F43-B438-9BE59AC0D9A8}"/>
              </a:ext>
            </a:extLst>
          </p:cNvPr>
          <p:cNvSpPr txBox="1">
            <a:spLocks/>
          </p:cNvSpPr>
          <p:nvPr/>
        </p:nvSpPr>
        <p:spPr>
          <a:xfrm>
            <a:off x="566596" y="-1356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r>
              <a:rPr lang="en-US" b="1" dirty="0">
                <a:solidFill>
                  <a:srgbClr val="003366"/>
                </a:solidFill>
                <a:latin typeface="Gill Sans MT" panose="020B0502020104020203" pitchFamily="34" charset="0"/>
              </a:rPr>
              <a:t>Project Summary</a:t>
            </a:r>
            <a:endParaRPr lang="en-US" dirty="0">
              <a:latin typeface="Gill Sans MT" panose="020B0502020104020203" pitchFamily="34" charset="0"/>
            </a:endParaRPr>
          </a:p>
        </p:txBody>
      </p:sp>
    </p:spTree>
    <p:extLst>
      <p:ext uri="{BB962C8B-B14F-4D97-AF65-F5344CB8AC3E}">
        <p14:creationId xmlns:p14="http://schemas.microsoft.com/office/powerpoint/2010/main" val="3793444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ontent Placeholder 2">
            <a:extLst>
              <a:ext uri="{FF2B5EF4-FFF2-40B4-BE49-F238E27FC236}">
                <a16:creationId xmlns:a16="http://schemas.microsoft.com/office/drawing/2014/main" id="{EB36BF7D-DA22-4DD9-8860-7BA57E3F8F4D}"/>
              </a:ext>
            </a:extLst>
          </p:cNvPr>
          <p:cNvSpPr txBox="1">
            <a:spLocks/>
          </p:cNvSpPr>
          <p:nvPr/>
        </p:nvSpPr>
        <p:spPr>
          <a:xfrm>
            <a:off x="167420" y="808513"/>
            <a:ext cx="10515599" cy="456865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C498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C498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C498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400" b="1" dirty="0">
                <a:solidFill>
                  <a:schemeClr val="tx1"/>
                </a:solidFill>
                <a:latin typeface="Gill Sans MT" panose="020B0502020104020203" pitchFamily="34" charset="0"/>
                <a:cs typeface="Gill Sans"/>
              </a:rPr>
              <a:t>Customer Service | </a:t>
            </a:r>
            <a:r>
              <a:rPr lang="en-US" sz="2400" dirty="0">
                <a:solidFill>
                  <a:schemeClr val="tx1"/>
                </a:solidFill>
                <a:latin typeface="Gill Sans MT" panose="020B0502020104020203" pitchFamily="34" charset="0"/>
                <a:cs typeface="Gill Sans"/>
              </a:rPr>
              <a:t>Monday-Friday, 7:30 a.m. to 7:00 p.m.</a:t>
            </a:r>
          </a:p>
          <a:p>
            <a:pPr marL="457200" lvl="1" indent="0">
              <a:buClr>
                <a:srgbClr val="3B4982"/>
              </a:buClr>
              <a:buNone/>
            </a:pPr>
            <a:r>
              <a:rPr lang="en-US" sz="2000" dirty="0">
                <a:solidFill>
                  <a:schemeClr val="tx1"/>
                </a:solidFill>
                <a:latin typeface="Gill Sans MT" panose="020B0502020104020203" pitchFamily="34" charset="0"/>
              </a:rPr>
              <a:t>Phone: 301.206.4001 | 1.800.634.8400 </a:t>
            </a:r>
            <a:endParaRPr lang="en-US" sz="2000" u="sng" dirty="0">
              <a:latin typeface="Gill Sans MT" panose="020B0502020104020203" pitchFamily="34" charset="0"/>
            </a:endParaRPr>
          </a:p>
          <a:p>
            <a:pPr marL="457200" lvl="1" indent="0">
              <a:buClr>
                <a:srgbClr val="3B4982"/>
              </a:buClr>
              <a:buNone/>
            </a:pPr>
            <a:r>
              <a:rPr lang="en-US" sz="2000" dirty="0">
                <a:solidFill>
                  <a:schemeClr val="tx1"/>
                </a:solidFill>
                <a:latin typeface="Gill Sans MT" panose="020B0502020104020203" pitchFamily="34" charset="0"/>
              </a:rPr>
              <a:t>Email: </a:t>
            </a:r>
            <a:r>
              <a:rPr lang="en-US" sz="2000" u="sng" dirty="0">
                <a:latin typeface="Gill Sans MT" panose="020B0502020104020203" pitchFamily="34" charset="0"/>
                <a:hlinkClick r:id="rId2"/>
              </a:rPr>
              <a:t>customerservice@wsscwater.com</a:t>
            </a:r>
            <a:endParaRPr lang="en-US" sz="2000" dirty="0">
              <a:solidFill>
                <a:schemeClr val="tx1"/>
              </a:solidFill>
              <a:latin typeface="Gill Sans MT" panose="020B0502020104020203" pitchFamily="34" charset="0"/>
            </a:endParaRPr>
          </a:p>
          <a:p>
            <a:pPr marL="0" indent="0">
              <a:buClr>
                <a:srgbClr val="3B4982"/>
              </a:buClr>
              <a:buNone/>
            </a:pPr>
            <a:endParaRPr lang="en-US" sz="600" b="1" dirty="0">
              <a:solidFill>
                <a:schemeClr val="tx1"/>
              </a:solidFill>
              <a:latin typeface="Gill Sans MT" panose="020B0502020104020203" pitchFamily="34" charset="0"/>
            </a:endParaRPr>
          </a:p>
          <a:p>
            <a:pPr>
              <a:buFont typeface="Wingdings" panose="05000000000000000000" pitchFamily="2" charset="2"/>
              <a:buChar char="Ø"/>
            </a:pPr>
            <a:r>
              <a:rPr lang="en-US" sz="2400" b="1" dirty="0">
                <a:solidFill>
                  <a:schemeClr val="tx1"/>
                </a:solidFill>
                <a:latin typeface="Gill Sans MT" panose="020B0502020104020203" pitchFamily="34" charset="0"/>
              </a:rPr>
              <a:t>24-Hour Emergency Call Center </a:t>
            </a:r>
          </a:p>
          <a:p>
            <a:pPr marL="457200" lvl="1" indent="0">
              <a:buNone/>
            </a:pPr>
            <a:r>
              <a:rPr lang="en-US" sz="1800" b="1" dirty="0">
                <a:solidFill>
                  <a:srgbClr val="1295D8"/>
                </a:solidFill>
                <a:latin typeface="Gill Sans MT" panose="020B0502020104020203" pitchFamily="34" charset="0"/>
              </a:rPr>
              <a:t>Water Emergency, Sewer Emergency or Discolor Water</a:t>
            </a:r>
          </a:p>
          <a:p>
            <a:pPr marL="457200" lvl="1" indent="0">
              <a:buNone/>
            </a:pPr>
            <a:r>
              <a:rPr lang="en-US" sz="2000" dirty="0">
                <a:solidFill>
                  <a:schemeClr val="tx1"/>
                </a:solidFill>
                <a:latin typeface="Gill Sans MT" panose="020B0502020104020203" pitchFamily="34" charset="0"/>
              </a:rPr>
              <a:t>Phone: 301.206.4002 | Email: </a:t>
            </a:r>
            <a:r>
              <a:rPr lang="en-US" sz="2000" dirty="0">
                <a:latin typeface="Gill Sans MT" panose="020B0502020104020203" pitchFamily="34" charset="0"/>
                <a:hlinkClick r:id="rId3"/>
              </a:rPr>
              <a:t>emergencycallcenter@wsscwater.com</a:t>
            </a:r>
            <a:r>
              <a:rPr lang="en-US" sz="2000" dirty="0">
                <a:latin typeface="Gill Sans MT" panose="020B0502020104020203" pitchFamily="34" charset="0"/>
              </a:rPr>
              <a:t> </a:t>
            </a:r>
          </a:p>
          <a:p>
            <a:pPr marL="457200" lvl="1" indent="0">
              <a:buNone/>
            </a:pPr>
            <a:r>
              <a:rPr lang="en-US" sz="2000" dirty="0">
                <a:solidFill>
                  <a:schemeClr val="tx1"/>
                </a:solidFill>
                <a:latin typeface="Gill Sans MT" panose="020B0502020104020203" pitchFamily="34" charset="0"/>
              </a:rPr>
              <a:t>Report a Problem: </a:t>
            </a:r>
            <a:r>
              <a:rPr lang="en-US" sz="2000" dirty="0">
                <a:solidFill>
                  <a:schemeClr val="tx1"/>
                </a:solidFill>
                <a:latin typeface="Gill Sans MT" panose="020B0502020104020203" pitchFamily="34" charset="0"/>
                <a:hlinkClick r:id="rId4"/>
              </a:rPr>
              <a:t>wsscwater.com/customer-service/report-problem</a:t>
            </a:r>
            <a:endParaRPr lang="en-US" sz="2000" dirty="0">
              <a:solidFill>
                <a:schemeClr val="tx1"/>
              </a:solidFill>
              <a:latin typeface="Gill Sans MT" panose="020B0502020104020203" pitchFamily="34" charset="0"/>
            </a:endParaRPr>
          </a:p>
          <a:p>
            <a:pPr marL="457200" lvl="1" indent="0">
              <a:buNone/>
            </a:pPr>
            <a:r>
              <a:rPr lang="en-US" sz="2000" dirty="0">
                <a:solidFill>
                  <a:schemeClr val="tx1"/>
                </a:solidFill>
                <a:latin typeface="Gill Sans MT" panose="020B0502020104020203" pitchFamily="34" charset="0"/>
              </a:rPr>
              <a:t>Discolored Water: </a:t>
            </a:r>
            <a:r>
              <a:rPr lang="en-US" sz="2000" dirty="0">
                <a:solidFill>
                  <a:schemeClr val="tx1"/>
                </a:solidFill>
                <a:latin typeface="Gill Sans MT" panose="020B0502020104020203" pitchFamily="34" charset="0"/>
                <a:hlinkClick r:id="rId5"/>
              </a:rPr>
              <a:t>wsscwater.com/</a:t>
            </a:r>
            <a:r>
              <a:rPr lang="en-US" sz="2000" dirty="0" err="1">
                <a:solidFill>
                  <a:schemeClr val="tx1"/>
                </a:solidFill>
                <a:latin typeface="Gill Sans MT" panose="020B0502020104020203" pitchFamily="34" charset="0"/>
                <a:hlinkClick r:id="rId5"/>
              </a:rPr>
              <a:t>discoloredwater</a:t>
            </a:r>
            <a:r>
              <a:rPr lang="en-US" sz="2000" dirty="0">
                <a:solidFill>
                  <a:schemeClr val="tx1"/>
                </a:solidFill>
                <a:latin typeface="Gill Sans MT" panose="020B0502020104020203" pitchFamily="34" charset="0"/>
                <a:hlinkClick r:id="rId5"/>
              </a:rPr>
              <a:t> </a:t>
            </a:r>
            <a:endParaRPr lang="en-US" sz="2000" dirty="0">
              <a:solidFill>
                <a:schemeClr val="tx1"/>
              </a:solidFill>
              <a:latin typeface="Gill Sans MT" panose="020B0502020104020203" pitchFamily="34" charset="0"/>
            </a:endParaRPr>
          </a:p>
          <a:p>
            <a:pPr marL="457200" lvl="1" indent="0">
              <a:buNone/>
            </a:pPr>
            <a:endParaRPr lang="en-US" sz="600" dirty="0">
              <a:solidFill>
                <a:schemeClr val="tx1"/>
              </a:solidFill>
              <a:latin typeface="Gill Sans MT" panose="020B0502020104020203" pitchFamily="34" charset="0"/>
            </a:endParaRPr>
          </a:p>
          <a:p>
            <a:pPr>
              <a:buFont typeface="Wingdings" panose="05000000000000000000" pitchFamily="2" charset="2"/>
              <a:buChar char="Ø"/>
            </a:pPr>
            <a:r>
              <a:rPr lang="en-US" sz="2400" b="1" dirty="0">
                <a:solidFill>
                  <a:schemeClr val="tx1"/>
                </a:solidFill>
                <a:latin typeface="Gill Sans MT" panose="020B0502020104020203" pitchFamily="34" charset="0"/>
              </a:rPr>
              <a:t>File a Claim </a:t>
            </a:r>
          </a:p>
          <a:p>
            <a:pPr marL="457200" lvl="1" indent="0">
              <a:buNone/>
            </a:pPr>
            <a:r>
              <a:rPr lang="en-US" sz="2000" dirty="0">
                <a:solidFill>
                  <a:schemeClr val="tx1"/>
                </a:solidFill>
                <a:latin typeface="Gill Sans MT" panose="020B0502020104020203" pitchFamily="34" charset="0"/>
              </a:rPr>
              <a:t>Phone: 301.206.7095 </a:t>
            </a:r>
          </a:p>
          <a:p>
            <a:pPr marL="457200" lvl="1" indent="0">
              <a:buNone/>
            </a:pPr>
            <a:r>
              <a:rPr lang="en-US" sz="2000" dirty="0">
                <a:solidFill>
                  <a:schemeClr val="tx1"/>
                </a:solidFill>
                <a:latin typeface="Gill Sans MT" panose="020B0502020104020203" pitchFamily="34" charset="0"/>
              </a:rPr>
              <a:t>Online: </a:t>
            </a:r>
            <a:r>
              <a:rPr lang="en-US" sz="2000" dirty="0">
                <a:solidFill>
                  <a:schemeClr val="tx1"/>
                </a:solidFill>
                <a:latin typeface="Gill Sans MT" panose="020B0502020104020203" pitchFamily="34" charset="0"/>
                <a:hlinkClick r:id="rId6"/>
              </a:rPr>
              <a:t>wsscwater.com/claims</a:t>
            </a:r>
            <a:endParaRPr lang="en-US" sz="2000" dirty="0">
              <a:solidFill>
                <a:schemeClr val="tx1"/>
              </a:solidFill>
              <a:latin typeface="Gill Sans MT" panose="020B0502020104020203" pitchFamily="34" charset="0"/>
            </a:endParaRPr>
          </a:p>
          <a:p>
            <a:pPr marL="457200" lvl="1" indent="0">
              <a:buNone/>
            </a:pPr>
            <a:endParaRPr lang="en-US" sz="600" dirty="0">
              <a:solidFill>
                <a:schemeClr val="tx1"/>
              </a:solidFill>
              <a:latin typeface="Gill Sans MT" panose="020B0502020104020203" pitchFamily="34" charset="0"/>
            </a:endParaRPr>
          </a:p>
          <a:p>
            <a:pPr>
              <a:buFont typeface="Wingdings" panose="05000000000000000000" pitchFamily="2" charset="2"/>
              <a:buChar char="Ø"/>
            </a:pPr>
            <a:r>
              <a:rPr lang="en-US" sz="2400" b="1" dirty="0">
                <a:solidFill>
                  <a:schemeClr val="tx1"/>
                </a:solidFill>
                <a:latin typeface="Gill Sans MT" panose="020B0502020104020203" pitchFamily="34" charset="0"/>
              </a:rPr>
              <a:t>WSSC Water Financial Assistance Programs</a:t>
            </a:r>
            <a:endParaRPr lang="en-US" sz="2400" dirty="0">
              <a:solidFill>
                <a:schemeClr val="tx1"/>
              </a:solidFill>
              <a:latin typeface="Gill Sans MT" panose="020B0502020104020203" pitchFamily="34" charset="0"/>
            </a:endParaRPr>
          </a:p>
          <a:p>
            <a:pPr marL="457200" lvl="1" indent="0">
              <a:buClr>
                <a:srgbClr val="3B4982"/>
              </a:buClr>
              <a:buNone/>
            </a:pPr>
            <a:r>
              <a:rPr lang="en-US" sz="2000" dirty="0">
                <a:solidFill>
                  <a:schemeClr val="tx1"/>
                </a:solidFill>
                <a:latin typeface="Gill Sans MT" panose="020B0502020104020203" pitchFamily="34" charset="0"/>
              </a:rPr>
              <a:t>Online: </a:t>
            </a:r>
            <a:r>
              <a:rPr lang="en-US" sz="2000" dirty="0">
                <a:solidFill>
                  <a:schemeClr val="tx1"/>
                </a:solidFill>
                <a:latin typeface="Gill Sans MT" panose="020B0502020104020203" pitchFamily="34" charset="0"/>
                <a:hlinkClick r:id="rId7"/>
              </a:rPr>
              <a:t>https://www.wsscwater.com/assistance</a:t>
            </a:r>
            <a:endParaRPr lang="en-US" sz="2000" dirty="0">
              <a:solidFill>
                <a:schemeClr val="tx1"/>
              </a:solidFill>
              <a:latin typeface="Gill Sans MT" panose="020B0502020104020203" pitchFamily="34" charset="0"/>
            </a:endParaRPr>
          </a:p>
          <a:p>
            <a:pPr marL="0" indent="0">
              <a:buNone/>
            </a:pPr>
            <a:endParaRPr lang="en-US" sz="600" dirty="0">
              <a:latin typeface="Gill Sans MT" panose="020B0502020104020203" pitchFamily="34" charset="0"/>
            </a:endParaRPr>
          </a:p>
          <a:p>
            <a:pPr>
              <a:buFont typeface="Wingdings" panose="05000000000000000000" pitchFamily="2" charset="2"/>
              <a:buChar char="Ø"/>
            </a:pPr>
            <a:r>
              <a:rPr lang="en-US" sz="2400" b="1" dirty="0">
                <a:solidFill>
                  <a:schemeClr val="tx1"/>
                </a:solidFill>
                <a:latin typeface="Gill Sans MT" panose="020B0502020104020203" pitchFamily="34" charset="0"/>
              </a:rPr>
              <a:t>Customer Notification System Sign-Up </a:t>
            </a:r>
          </a:p>
          <a:p>
            <a:pPr marL="457200" lvl="1" indent="0">
              <a:buNone/>
            </a:pPr>
            <a:r>
              <a:rPr lang="en-US" sz="2100" dirty="0">
                <a:latin typeface="Gill Sans MT" panose="020B0502020104020203" pitchFamily="34" charset="0"/>
                <a:hlinkClick r:id="rId8"/>
              </a:rPr>
              <a:t>www.wsscwater.com/cns</a:t>
            </a:r>
            <a:r>
              <a:rPr lang="en-US" sz="2100" dirty="0">
                <a:latin typeface="Gill Sans MT" panose="020B0502020104020203" pitchFamily="34" charset="0"/>
              </a:rPr>
              <a:t>, </a:t>
            </a:r>
            <a:r>
              <a:rPr lang="en-US" sz="2000" dirty="0">
                <a:solidFill>
                  <a:schemeClr val="tx1"/>
                </a:solidFill>
                <a:latin typeface="Gill Sans MT" panose="020B0502020104020203" pitchFamily="34" charset="0"/>
              </a:rPr>
              <a:t>email and/or text alerts on work in your neighborhood </a:t>
            </a:r>
          </a:p>
          <a:p>
            <a:pPr marL="457200" lvl="1" indent="0">
              <a:buNone/>
            </a:pPr>
            <a:endParaRPr lang="en-US" sz="2100" dirty="0">
              <a:latin typeface="Gill Sans MT" panose="020B0502020104020203" pitchFamily="34" charset="0"/>
            </a:endParaRPr>
          </a:p>
          <a:p>
            <a:pPr marL="0" indent="0">
              <a:buNone/>
            </a:pPr>
            <a:endParaRPr lang="en-US" sz="2200" dirty="0">
              <a:latin typeface="Gill Sans MT" panose="020B0502020104020203" pitchFamily="34" charset="0"/>
            </a:endParaRPr>
          </a:p>
          <a:p>
            <a:pPr marL="0" indent="0">
              <a:buNone/>
            </a:pPr>
            <a:endParaRPr lang="en-US" sz="2200" u="sng" dirty="0">
              <a:latin typeface="Gill Sans MT" panose="020B0502020104020203" pitchFamily="34" charset="0"/>
            </a:endParaRPr>
          </a:p>
          <a:p>
            <a:pPr marL="0" indent="0">
              <a:buNone/>
            </a:pPr>
            <a:endParaRPr lang="en-US" sz="2200" u="sng" dirty="0">
              <a:latin typeface="Gill Sans MT" panose="020B0502020104020203" pitchFamily="34" charset="0"/>
            </a:endParaRPr>
          </a:p>
          <a:p>
            <a:pPr marL="0" indent="0">
              <a:buNone/>
            </a:pPr>
            <a:endParaRPr lang="en-US" sz="2600" b="1" dirty="0">
              <a:latin typeface="Gill Sans MT" panose="020B0502020104020203" pitchFamily="34" charset="0"/>
              <a:cs typeface="Gill Sans"/>
            </a:endParaRPr>
          </a:p>
          <a:p>
            <a:pPr marL="0" indent="0">
              <a:buNone/>
            </a:pPr>
            <a:endParaRPr lang="en-US" sz="2400" dirty="0">
              <a:solidFill>
                <a:schemeClr val="tx1"/>
              </a:solidFill>
              <a:latin typeface="Gill Sans MT" panose="020B0502020104020203" pitchFamily="34" charset="0"/>
            </a:endParaRPr>
          </a:p>
          <a:p>
            <a:pPr>
              <a:buFont typeface="Wingdings" panose="05000000000000000000" pitchFamily="2" charset="2"/>
              <a:buChar char="Ø"/>
            </a:pPr>
            <a:endParaRPr lang="en-US" sz="2400" dirty="0">
              <a:solidFill>
                <a:schemeClr val="tx1"/>
              </a:solidFill>
              <a:latin typeface="Gill Sans MT" panose="020B0502020104020203" pitchFamily="34" charset="0"/>
            </a:endParaRPr>
          </a:p>
          <a:p>
            <a:pPr>
              <a:buFont typeface="Wingdings" panose="05000000000000000000" pitchFamily="2" charset="2"/>
              <a:buChar char="Ø"/>
            </a:pPr>
            <a:endParaRPr lang="en-US" sz="2400" dirty="0">
              <a:solidFill>
                <a:schemeClr val="tx1"/>
              </a:solidFill>
              <a:latin typeface="Gill Sans MT" panose="020B0502020104020203" pitchFamily="34" charset="0"/>
            </a:endParaRPr>
          </a:p>
          <a:p>
            <a:pPr>
              <a:buFont typeface="Wingdings" panose="05000000000000000000" pitchFamily="2" charset="2"/>
              <a:buChar char="Ø"/>
            </a:pPr>
            <a:endParaRPr lang="en-US" sz="2600" dirty="0">
              <a:solidFill>
                <a:schemeClr val="tx1"/>
              </a:solidFill>
              <a:latin typeface="Gill Sans MT" panose="020B0502020104020203" pitchFamily="34" charset="0"/>
            </a:endParaRPr>
          </a:p>
        </p:txBody>
      </p:sp>
      <p:sp>
        <p:nvSpPr>
          <p:cNvPr id="6" name="Title 1">
            <a:extLst>
              <a:ext uri="{FF2B5EF4-FFF2-40B4-BE49-F238E27FC236}">
                <a16:creationId xmlns:a16="http://schemas.microsoft.com/office/drawing/2014/main" id="{1B168675-F7EC-2F43-B438-9BE59AC0D9A8}"/>
              </a:ext>
            </a:extLst>
          </p:cNvPr>
          <p:cNvSpPr txBox="1">
            <a:spLocks/>
          </p:cNvSpPr>
          <p:nvPr/>
        </p:nvSpPr>
        <p:spPr>
          <a:xfrm>
            <a:off x="167420" y="24021"/>
            <a:ext cx="11565925" cy="9000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r>
              <a:rPr lang="en-US" b="1" dirty="0">
                <a:solidFill>
                  <a:srgbClr val="003366"/>
                </a:solidFill>
                <a:latin typeface="Gill Sans MT" panose="020B0502020104020203" pitchFamily="34" charset="0"/>
              </a:rPr>
              <a:t>Contact WSSC Water </a:t>
            </a:r>
          </a:p>
        </p:txBody>
      </p:sp>
      <p:pic>
        <p:nvPicPr>
          <p:cNvPr id="4" name="Graphic 3" descr="Call center">
            <a:extLst>
              <a:ext uri="{FF2B5EF4-FFF2-40B4-BE49-F238E27FC236}">
                <a16:creationId xmlns:a16="http://schemas.microsoft.com/office/drawing/2014/main" id="{AFAEFA89-F01E-4B3A-9077-3B43F5B180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44262" y="392276"/>
            <a:ext cx="1716403" cy="1716403"/>
          </a:xfrm>
          <a:prstGeom prst="rect">
            <a:avLst/>
          </a:prstGeom>
        </p:spPr>
      </p:pic>
      <p:pic>
        <p:nvPicPr>
          <p:cNvPr id="5" name="Picture 4">
            <a:extLst>
              <a:ext uri="{FF2B5EF4-FFF2-40B4-BE49-F238E27FC236}">
                <a16:creationId xmlns:a16="http://schemas.microsoft.com/office/drawing/2014/main" id="{2C42375A-AD15-4FAA-8738-592ED46AE8D4}"/>
              </a:ext>
            </a:extLst>
          </p:cNvPr>
          <p:cNvPicPr>
            <a:picLocks noChangeAspect="1"/>
          </p:cNvPicPr>
          <p:nvPr/>
        </p:nvPicPr>
        <p:blipFill rotWithShape="1">
          <a:blip r:embed="rId11"/>
          <a:srcRect l="19752" t="22389" r="16904" b="25205"/>
          <a:stretch/>
        </p:blipFill>
        <p:spPr>
          <a:xfrm>
            <a:off x="9505731" y="3615341"/>
            <a:ext cx="1554934" cy="1286405"/>
          </a:xfrm>
          <a:prstGeom prst="rect">
            <a:avLst/>
          </a:prstGeom>
        </p:spPr>
      </p:pic>
      <p:pic>
        <p:nvPicPr>
          <p:cNvPr id="7" name="Picture 6">
            <a:extLst>
              <a:ext uri="{FF2B5EF4-FFF2-40B4-BE49-F238E27FC236}">
                <a16:creationId xmlns:a16="http://schemas.microsoft.com/office/drawing/2014/main" id="{447E8263-23EB-48E8-BCC6-C1900642C8D4}"/>
              </a:ext>
            </a:extLst>
          </p:cNvPr>
          <p:cNvPicPr>
            <a:picLocks noChangeAspect="1"/>
          </p:cNvPicPr>
          <p:nvPr/>
        </p:nvPicPr>
        <p:blipFill>
          <a:blip r:embed="rId12"/>
          <a:stretch>
            <a:fillRect/>
          </a:stretch>
        </p:blipFill>
        <p:spPr>
          <a:xfrm>
            <a:off x="9528180" y="4894123"/>
            <a:ext cx="1348565" cy="1661978"/>
          </a:xfrm>
          <a:prstGeom prst="rect">
            <a:avLst/>
          </a:prstGeom>
        </p:spPr>
      </p:pic>
      <p:pic>
        <p:nvPicPr>
          <p:cNvPr id="3074" name="Picture 2" descr="http://wsscconnect.wssc.ad.root/wps/wcm/myconnect/7fc4a265-b6e9-47fb-95a4-985e5ef1bcca/icon-occupational-health-safety-system.png?MOD=AJPERES&amp;CACHEID=ROOTWORKSPACE-7fc4a265-b6e9-47fb-95a4-985e5ef1bcca-loUpr19">
            <a:extLst>
              <a:ext uri="{FF2B5EF4-FFF2-40B4-BE49-F238E27FC236}">
                <a16:creationId xmlns:a16="http://schemas.microsoft.com/office/drawing/2014/main" id="{70F6A7FD-8642-4FF7-939B-8C9D8EFF102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88978" y="2218807"/>
            <a:ext cx="1286405" cy="1286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907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B6CDFC-6B01-7C4D-BA93-DE6045B180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902240"/>
            <a:ext cx="9144000" cy="5715000"/>
          </a:xfrm>
          <a:prstGeom prst="rect">
            <a:avLst/>
          </a:prstGeom>
        </p:spPr>
      </p:pic>
      <p:sp>
        <p:nvSpPr>
          <p:cNvPr id="10" name="Title 9">
            <a:extLst>
              <a:ext uri="{FF2B5EF4-FFF2-40B4-BE49-F238E27FC236}">
                <a16:creationId xmlns:a16="http://schemas.microsoft.com/office/drawing/2014/main" id="{277F84AB-FC6D-824E-A525-65204F69D6DE}"/>
              </a:ext>
            </a:extLst>
          </p:cNvPr>
          <p:cNvSpPr>
            <a:spLocks noGrp="1"/>
          </p:cNvSpPr>
          <p:nvPr>
            <p:ph type="title"/>
          </p:nvPr>
        </p:nvSpPr>
        <p:spPr>
          <a:xfrm>
            <a:off x="838200" y="239459"/>
            <a:ext cx="10515600" cy="1181936"/>
          </a:xfrm>
        </p:spPr>
        <p:txBody>
          <a:bodyPr/>
          <a:lstStyle/>
          <a:p>
            <a:pPr algn="ctr"/>
            <a:r>
              <a:rPr lang="en-US" b="1" dirty="0">
                <a:latin typeface="Gill Sans MT" panose="020B0502020104020203" pitchFamily="34" charset="0"/>
              </a:rPr>
              <a:t>THANK YOU!  QUESTIONS?</a:t>
            </a:r>
          </a:p>
        </p:txBody>
      </p:sp>
    </p:spTree>
    <p:extLst>
      <p:ext uri="{BB962C8B-B14F-4D97-AF65-F5344CB8AC3E}">
        <p14:creationId xmlns:p14="http://schemas.microsoft.com/office/powerpoint/2010/main" val="711623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8459EAC-2E15-E642-B2CE-AEC707664293}"/>
              </a:ext>
            </a:extLst>
          </p:cNvPr>
          <p:cNvSpPr>
            <a:spLocks noGrp="1"/>
          </p:cNvSpPr>
          <p:nvPr>
            <p:ph type="title"/>
          </p:nvPr>
        </p:nvSpPr>
        <p:spPr>
          <a:xfrm>
            <a:off x="306356" y="0"/>
            <a:ext cx="10515600" cy="1087746"/>
          </a:xfrm>
        </p:spPr>
        <p:txBody>
          <a:bodyPr>
            <a:normAutofit/>
          </a:bodyPr>
          <a:lstStyle/>
          <a:p>
            <a:r>
              <a:rPr lang="en-US" b="1" dirty="0">
                <a:solidFill>
                  <a:srgbClr val="003366"/>
                </a:solidFill>
              </a:rPr>
              <a:t>Project Team </a:t>
            </a:r>
            <a:endParaRPr lang="en-US" dirty="0"/>
          </a:p>
        </p:txBody>
      </p:sp>
      <p:sp>
        <p:nvSpPr>
          <p:cNvPr id="8" name="Content Placeholder 2">
            <a:extLst>
              <a:ext uri="{FF2B5EF4-FFF2-40B4-BE49-F238E27FC236}">
                <a16:creationId xmlns:a16="http://schemas.microsoft.com/office/drawing/2014/main" id="{84F0ED25-3222-DE4B-9A89-7FA0589C423F}"/>
              </a:ext>
            </a:extLst>
          </p:cNvPr>
          <p:cNvSpPr txBox="1">
            <a:spLocks/>
          </p:cNvSpPr>
          <p:nvPr/>
        </p:nvSpPr>
        <p:spPr>
          <a:xfrm>
            <a:off x="530290" y="1008205"/>
            <a:ext cx="10515600" cy="445953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C498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C498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C498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50"/>
              </a:spcAft>
              <a:buFont typeface="Wingdings" panose="05000000000000000000" pitchFamily="2" charset="2"/>
              <a:buChar char="Ø"/>
            </a:pPr>
            <a:r>
              <a:rPr lang="en-US" sz="2300" dirty="0">
                <a:solidFill>
                  <a:schemeClr val="tx1"/>
                </a:solidFill>
                <a:latin typeface="Gill Sans MT" panose="020B0502020104020203" pitchFamily="34" charset="0"/>
              </a:rPr>
              <a:t>Ling Li, P.E. - Project Manager</a:t>
            </a:r>
            <a:br>
              <a:rPr lang="en-US" sz="2300" dirty="0">
                <a:solidFill>
                  <a:schemeClr val="tx1"/>
                </a:solidFill>
                <a:latin typeface="Gill Sans MT" panose="020B0502020104020203" pitchFamily="34" charset="0"/>
              </a:rPr>
            </a:br>
            <a:r>
              <a:rPr lang="en-US" sz="2300" dirty="0">
                <a:solidFill>
                  <a:schemeClr val="tx1"/>
                </a:solidFill>
                <a:latin typeface="Gill Sans MT" panose="020B0502020104020203" pitchFamily="34" charset="0"/>
              </a:rPr>
              <a:t>301-206-8745, </a:t>
            </a:r>
            <a:r>
              <a:rPr lang="en-US" sz="2300" dirty="0">
                <a:solidFill>
                  <a:schemeClr val="tx1"/>
                </a:solidFill>
                <a:latin typeface="Gill Sans MT" panose="020B0502020104020203" pitchFamily="34" charset="0"/>
                <a:hlinkClick r:id="rId2"/>
              </a:rPr>
              <a:t>Ling.Li@wsscwater.com</a:t>
            </a:r>
            <a:endParaRPr lang="en-US" sz="2300" dirty="0">
              <a:solidFill>
                <a:schemeClr val="tx1"/>
              </a:solidFill>
              <a:latin typeface="Gill Sans MT" panose="020B0502020104020203" pitchFamily="34" charset="0"/>
            </a:endParaRPr>
          </a:p>
          <a:p>
            <a:pPr>
              <a:spcAft>
                <a:spcPts val="350"/>
              </a:spcAft>
              <a:buFont typeface="Wingdings" panose="05000000000000000000" pitchFamily="2" charset="2"/>
              <a:buChar char="Ø"/>
            </a:pPr>
            <a:r>
              <a:rPr lang="en-US" sz="2300" dirty="0">
                <a:solidFill>
                  <a:schemeClr val="tx1"/>
                </a:solidFill>
                <a:latin typeface="Gill Sans MT"/>
                <a:cs typeface="Gill Sans"/>
              </a:rPr>
              <a:t>TBD, Technical Contracts Supervisor (Construction) </a:t>
            </a:r>
            <a:br>
              <a:rPr lang="en-US" sz="2300" dirty="0">
                <a:latin typeface="Gill Sans MT" panose="020B0502020104020203" pitchFamily="34" charset="0"/>
              </a:rPr>
            </a:br>
            <a:r>
              <a:rPr lang="en-US" sz="2300" dirty="0">
                <a:solidFill>
                  <a:schemeClr val="tx1"/>
                </a:solidFill>
                <a:latin typeface="Gill Sans MT"/>
                <a:cs typeface="Gill Sans"/>
              </a:rPr>
              <a:t>(report to Kevin Lethbridge, Construction Manager)</a:t>
            </a:r>
          </a:p>
          <a:p>
            <a:pPr>
              <a:spcAft>
                <a:spcPts val="350"/>
              </a:spcAft>
              <a:buFont typeface="Wingdings" panose="05000000000000000000" pitchFamily="2" charset="2"/>
              <a:buChar char="Ø"/>
            </a:pPr>
            <a:r>
              <a:rPr lang="en-US" sz="2300" dirty="0">
                <a:solidFill>
                  <a:schemeClr val="tx1"/>
                </a:solidFill>
                <a:latin typeface="Gill Sans MT"/>
                <a:cs typeface="Gill Sans"/>
              </a:rPr>
              <a:t>Mr. Brandon Stewart, Customer Advocate</a:t>
            </a:r>
            <a:br>
              <a:rPr lang="en-US" sz="2300" dirty="0">
                <a:highlight>
                  <a:srgbClr val="FFFF00"/>
                </a:highlight>
                <a:latin typeface="Gill Sans MT" panose="020B0502020104020203" pitchFamily="34" charset="0"/>
              </a:rPr>
            </a:br>
            <a:r>
              <a:rPr lang="en-US" sz="2300" dirty="0">
                <a:solidFill>
                  <a:schemeClr val="tx1"/>
                </a:solidFill>
                <a:latin typeface="Gill Sans MT"/>
                <a:cs typeface="Gill Sans"/>
              </a:rPr>
              <a:t>301-642-1712, </a:t>
            </a:r>
            <a:r>
              <a:rPr lang="en-US" sz="2300" u="sng" dirty="0">
                <a:solidFill>
                  <a:srgbClr val="0070C0"/>
                </a:solidFill>
                <a:latin typeface="Gill Sans MT"/>
                <a:cs typeface="Gill Sans"/>
              </a:rPr>
              <a:t>brandon.stewart@wsscwater.com</a:t>
            </a:r>
            <a:endParaRPr lang="en-US" u="sng">
              <a:solidFill>
                <a:srgbClr val="0070C0"/>
              </a:solidFill>
            </a:endParaRPr>
          </a:p>
          <a:p>
            <a:pPr>
              <a:spcAft>
                <a:spcPts val="350"/>
              </a:spcAft>
              <a:buFont typeface="Wingdings" panose="05000000000000000000" pitchFamily="2" charset="2"/>
              <a:buChar char="Ø"/>
            </a:pPr>
            <a:r>
              <a:rPr lang="en-US" sz="2300" dirty="0">
                <a:solidFill>
                  <a:schemeClr val="tx1"/>
                </a:solidFill>
                <a:latin typeface="Gill Sans MT" panose="020B0502020104020203" pitchFamily="34" charset="0"/>
              </a:rPr>
              <a:t> Wallace Montgomery &amp; Associates, LLP, Engineering Design Consultants</a:t>
            </a:r>
          </a:p>
          <a:p>
            <a:pPr>
              <a:spcAft>
                <a:spcPts val="350"/>
              </a:spcAft>
              <a:buFont typeface="Wingdings" panose="05000000000000000000" pitchFamily="2" charset="2"/>
              <a:buChar char="Ø"/>
            </a:pPr>
            <a:r>
              <a:rPr lang="en-US" sz="2300" dirty="0">
                <a:solidFill>
                  <a:schemeClr val="tx1"/>
                </a:solidFill>
                <a:latin typeface="Gill Sans MT" panose="020B0502020104020203" pitchFamily="34" charset="0"/>
              </a:rPr>
              <a:t> Construction Contractor – To Be Determined</a:t>
            </a:r>
          </a:p>
        </p:txBody>
      </p:sp>
    </p:spTree>
    <p:extLst>
      <p:ext uri="{BB962C8B-B14F-4D97-AF65-F5344CB8AC3E}">
        <p14:creationId xmlns:p14="http://schemas.microsoft.com/office/powerpoint/2010/main" val="588245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8459EAC-2E15-E642-B2CE-AEC707664293}"/>
              </a:ext>
            </a:extLst>
          </p:cNvPr>
          <p:cNvSpPr>
            <a:spLocks noGrp="1"/>
          </p:cNvSpPr>
          <p:nvPr>
            <p:ph type="title"/>
          </p:nvPr>
        </p:nvSpPr>
        <p:spPr>
          <a:xfrm>
            <a:off x="306356" y="0"/>
            <a:ext cx="10515600" cy="1087746"/>
          </a:xfrm>
        </p:spPr>
        <p:txBody>
          <a:bodyPr>
            <a:normAutofit/>
          </a:bodyPr>
          <a:lstStyle/>
          <a:p>
            <a:r>
              <a:rPr lang="en-US" b="1" dirty="0">
                <a:solidFill>
                  <a:srgbClr val="003366"/>
                </a:solidFill>
              </a:rPr>
              <a:t>Today’s Presenters</a:t>
            </a:r>
            <a:endParaRPr lang="en-US" dirty="0"/>
          </a:p>
        </p:txBody>
      </p:sp>
      <p:sp>
        <p:nvSpPr>
          <p:cNvPr id="8" name="Content Placeholder 2">
            <a:extLst>
              <a:ext uri="{FF2B5EF4-FFF2-40B4-BE49-F238E27FC236}">
                <a16:creationId xmlns:a16="http://schemas.microsoft.com/office/drawing/2014/main" id="{84F0ED25-3222-DE4B-9A89-7FA0589C423F}"/>
              </a:ext>
            </a:extLst>
          </p:cNvPr>
          <p:cNvSpPr txBox="1">
            <a:spLocks/>
          </p:cNvSpPr>
          <p:nvPr/>
        </p:nvSpPr>
        <p:spPr>
          <a:xfrm>
            <a:off x="520697" y="874377"/>
            <a:ext cx="10515600" cy="445953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C498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C498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C498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50"/>
              </a:spcAft>
              <a:buFont typeface="Wingdings" panose="05000000000000000000" pitchFamily="2" charset="2"/>
              <a:buChar char="Ø"/>
            </a:pPr>
            <a:r>
              <a:rPr lang="en-US" sz="2300" dirty="0">
                <a:solidFill>
                  <a:schemeClr val="tx1"/>
                </a:solidFill>
                <a:latin typeface="Gill Sans MT" panose="020B0502020104020203" pitchFamily="34" charset="0"/>
              </a:rPr>
              <a:t> Ms. Ling Li, P.E. – WSSC Water Project Manager</a:t>
            </a:r>
          </a:p>
          <a:p>
            <a:pPr>
              <a:spcAft>
                <a:spcPts val="350"/>
              </a:spcAft>
              <a:buFont typeface="Wingdings" panose="05000000000000000000" pitchFamily="2" charset="2"/>
              <a:buChar char="Ø"/>
            </a:pPr>
            <a:endParaRPr lang="en-US" sz="2300" dirty="0">
              <a:solidFill>
                <a:schemeClr val="tx1"/>
              </a:solidFill>
              <a:latin typeface="Gill Sans MT" panose="020B0502020104020203" pitchFamily="34" charset="0"/>
            </a:endParaRPr>
          </a:p>
          <a:p>
            <a:pPr>
              <a:spcAft>
                <a:spcPts val="350"/>
              </a:spcAft>
              <a:buFont typeface="Wingdings" panose="05000000000000000000" pitchFamily="2" charset="2"/>
              <a:buChar char="Ø"/>
            </a:pPr>
            <a:r>
              <a:rPr lang="en-US" sz="2300" dirty="0">
                <a:solidFill>
                  <a:schemeClr val="tx1"/>
                </a:solidFill>
                <a:latin typeface="Gill Sans MT" panose="020B0502020104020203" pitchFamily="34" charset="0"/>
              </a:rPr>
              <a:t> Mr. Kevin Lethbridge – WSSC Water Construction Manager</a:t>
            </a:r>
          </a:p>
          <a:p>
            <a:pPr>
              <a:spcAft>
                <a:spcPts val="350"/>
              </a:spcAft>
              <a:buFont typeface="Wingdings" panose="05000000000000000000" pitchFamily="2" charset="2"/>
              <a:buChar char="Ø"/>
            </a:pPr>
            <a:endParaRPr lang="en-US" sz="2300" dirty="0">
              <a:solidFill>
                <a:schemeClr val="tx1"/>
              </a:solidFill>
              <a:latin typeface="Gill Sans MT" panose="020B0502020104020203" pitchFamily="34" charset="0"/>
            </a:endParaRPr>
          </a:p>
          <a:p>
            <a:pPr>
              <a:spcAft>
                <a:spcPts val="350"/>
              </a:spcAft>
              <a:buFont typeface="Wingdings" panose="05000000000000000000" pitchFamily="2" charset="2"/>
              <a:buChar char="Ø"/>
            </a:pPr>
            <a:r>
              <a:rPr lang="en-US" sz="2300" dirty="0">
                <a:solidFill>
                  <a:schemeClr val="tx1"/>
                </a:solidFill>
                <a:latin typeface="Gill Sans MT"/>
                <a:cs typeface="Gill Sans"/>
              </a:rPr>
              <a:t>Mr. Thomas Johnson – WSSC Project Outreach Manager</a:t>
            </a:r>
          </a:p>
          <a:p>
            <a:pPr>
              <a:spcAft>
                <a:spcPts val="350"/>
              </a:spcAft>
              <a:buFont typeface="Wingdings" panose="05000000000000000000" pitchFamily="2" charset="2"/>
              <a:buChar char="Ø"/>
            </a:pPr>
            <a:endParaRPr lang="en-US" sz="1600" dirty="0">
              <a:solidFill>
                <a:schemeClr val="tx1"/>
              </a:solidFill>
              <a:latin typeface="Gill Sans MT" panose="020B0502020104020203" pitchFamily="34" charset="0"/>
            </a:endParaRPr>
          </a:p>
          <a:p>
            <a:pPr>
              <a:spcAft>
                <a:spcPts val="350"/>
              </a:spcAft>
              <a:buFont typeface="Wingdings" panose="05000000000000000000" pitchFamily="2" charset="2"/>
              <a:buChar char="Ø"/>
            </a:pPr>
            <a:r>
              <a:rPr lang="en-US" sz="2300" dirty="0">
                <a:solidFill>
                  <a:schemeClr val="tx1"/>
                </a:solidFill>
                <a:latin typeface="Gill Sans MT" panose="020B0502020104020203" pitchFamily="34" charset="0"/>
              </a:rPr>
              <a:t> Mr. Thomas Crawley, P.E. – Wallace Montgomery Project Manager</a:t>
            </a:r>
          </a:p>
          <a:p>
            <a:pPr>
              <a:spcAft>
                <a:spcPts val="350"/>
              </a:spcAft>
              <a:buFont typeface="Wingdings" panose="05000000000000000000" pitchFamily="2" charset="2"/>
              <a:buChar char="Ø"/>
            </a:pPr>
            <a:endParaRPr lang="en-US" sz="2300" dirty="0">
              <a:solidFill>
                <a:schemeClr val="tx1"/>
              </a:solidFill>
              <a:latin typeface="Gill Sans MT" panose="020B0502020104020203" pitchFamily="34" charset="0"/>
            </a:endParaRPr>
          </a:p>
          <a:p>
            <a:pPr>
              <a:spcAft>
                <a:spcPts val="350"/>
              </a:spcAft>
              <a:buFont typeface="Wingdings" panose="05000000000000000000" pitchFamily="2" charset="2"/>
              <a:buChar char="Ø"/>
            </a:pPr>
            <a:r>
              <a:rPr lang="en-US" sz="2300" dirty="0">
                <a:solidFill>
                  <a:schemeClr val="tx1"/>
                </a:solidFill>
                <a:latin typeface="Gill Sans MT" panose="020B0502020104020203" pitchFamily="34" charset="0"/>
              </a:rPr>
              <a:t> Mr. Thomas Denno, P.E. – Wallace Montgomery Project Engineer</a:t>
            </a:r>
          </a:p>
          <a:p>
            <a:pPr marL="0" indent="0">
              <a:spcAft>
                <a:spcPts val="350"/>
              </a:spcAft>
              <a:buNone/>
            </a:pPr>
            <a:endParaRPr lang="en-US" sz="2300"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983679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1B639-8E0A-44AB-9245-C252893C1DE9}"/>
              </a:ext>
            </a:extLst>
          </p:cNvPr>
          <p:cNvSpPr>
            <a:spLocks noGrp="1"/>
          </p:cNvSpPr>
          <p:nvPr>
            <p:ph type="title"/>
          </p:nvPr>
        </p:nvSpPr>
        <p:spPr>
          <a:xfrm>
            <a:off x="0" y="1"/>
            <a:ext cx="10515600" cy="1158844"/>
          </a:xfrm>
        </p:spPr>
        <p:txBody>
          <a:bodyPr/>
          <a:lstStyle/>
          <a:p>
            <a:r>
              <a:rPr lang="en-US" b="1" dirty="0">
                <a:latin typeface="Gill Sans MT" panose="020B0502020104020203" pitchFamily="34" charset="0"/>
              </a:rPr>
              <a:t>WSSC Water Overview</a:t>
            </a:r>
          </a:p>
        </p:txBody>
      </p:sp>
      <p:pic>
        <p:nvPicPr>
          <p:cNvPr id="5" name="Content Placeholder 4">
            <a:extLst>
              <a:ext uri="{FF2B5EF4-FFF2-40B4-BE49-F238E27FC236}">
                <a16:creationId xmlns:a16="http://schemas.microsoft.com/office/drawing/2014/main" id="{271F1FE8-54C4-430D-8A62-6C8708E8D7B7}"/>
              </a:ext>
            </a:extLst>
          </p:cNvPr>
          <p:cNvPicPr>
            <a:picLocks noGrp="1" noChangeAspect="1"/>
          </p:cNvPicPr>
          <p:nvPr>
            <p:ph idx="1"/>
          </p:nvPr>
        </p:nvPicPr>
        <p:blipFill>
          <a:blip r:embed="rId2"/>
          <a:stretch>
            <a:fillRect/>
          </a:stretch>
        </p:blipFill>
        <p:spPr>
          <a:xfrm>
            <a:off x="2691742" y="944511"/>
            <a:ext cx="9336356" cy="5684359"/>
          </a:xfrm>
          <a:prstGeom prst="rect">
            <a:avLst/>
          </a:prstGeom>
        </p:spPr>
      </p:pic>
      <p:pic>
        <p:nvPicPr>
          <p:cNvPr id="3" name="Picture 3" descr="WSSC Water Infographic 2023 (2).png">
            <a:extLst>
              <a:ext uri="{FF2B5EF4-FFF2-40B4-BE49-F238E27FC236}">
                <a16:creationId xmlns:a16="http://schemas.microsoft.com/office/drawing/2014/main" id="{20427C2C-9989-C4EA-9D41-0CC991BD0B2F}"/>
              </a:ext>
            </a:extLst>
          </p:cNvPr>
          <p:cNvPicPr>
            <a:picLocks noChangeAspect="1"/>
          </p:cNvPicPr>
          <p:nvPr/>
        </p:nvPicPr>
        <p:blipFill>
          <a:blip r:embed="rId3"/>
          <a:stretch>
            <a:fillRect/>
          </a:stretch>
        </p:blipFill>
        <p:spPr>
          <a:xfrm>
            <a:off x="2790092" y="1104321"/>
            <a:ext cx="9102969" cy="5382048"/>
          </a:xfrm>
          <a:prstGeom prst="rect">
            <a:avLst/>
          </a:prstGeom>
        </p:spPr>
      </p:pic>
    </p:spTree>
    <p:extLst>
      <p:ext uri="{BB962C8B-B14F-4D97-AF65-F5344CB8AC3E}">
        <p14:creationId xmlns:p14="http://schemas.microsoft.com/office/powerpoint/2010/main" val="3236410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B168675-F7EC-2F43-B438-9BE59AC0D9A8}"/>
              </a:ext>
            </a:extLst>
          </p:cNvPr>
          <p:cNvSpPr txBox="1">
            <a:spLocks/>
          </p:cNvSpPr>
          <p:nvPr/>
        </p:nvSpPr>
        <p:spPr>
          <a:xfrm>
            <a:off x="190501" y="-212288"/>
            <a:ext cx="10515600" cy="12041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r>
              <a:rPr lang="en-US" b="1" dirty="0">
                <a:solidFill>
                  <a:srgbClr val="003366"/>
                </a:solidFill>
                <a:latin typeface="Gill Sans MT" panose="020B0502020104020203" pitchFamily="34" charset="0"/>
              </a:rPr>
              <a:t>Project Overview </a:t>
            </a:r>
            <a:endParaRPr lang="en-US" dirty="0">
              <a:latin typeface="Gill Sans MT" panose="020B0502020104020203" pitchFamily="34" charset="0"/>
            </a:endParaRPr>
          </a:p>
        </p:txBody>
      </p:sp>
      <p:sp>
        <p:nvSpPr>
          <p:cNvPr id="5" name="Rectangle 4">
            <a:extLst>
              <a:ext uri="{FF2B5EF4-FFF2-40B4-BE49-F238E27FC236}">
                <a16:creationId xmlns:a16="http://schemas.microsoft.com/office/drawing/2014/main" id="{CD993F09-DA60-4539-8C5A-976F569D5463}"/>
              </a:ext>
            </a:extLst>
          </p:cNvPr>
          <p:cNvSpPr/>
          <p:nvPr/>
        </p:nvSpPr>
        <p:spPr>
          <a:xfrm>
            <a:off x="45152" y="778252"/>
            <a:ext cx="6050848" cy="4832092"/>
          </a:xfrm>
          <a:prstGeom prst="rect">
            <a:avLst/>
          </a:prstGeom>
        </p:spPr>
        <p:txBody>
          <a:bodyPr wrap="square">
            <a:spAutoFit/>
          </a:bodyPr>
          <a:lstStyle/>
          <a:p>
            <a:pPr marL="342900" indent="-342900">
              <a:buFont typeface="Wingdings" panose="05000000000000000000" pitchFamily="2" charset="2"/>
              <a:buChar char="Ø"/>
            </a:pPr>
            <a:r>
              <a:rPr lang="en-US" sz="2200" dirty="0">
                <a:latin typeface="Gill Sans MT" panose="020B0502020104020203" pitchFamily="34" charset="0"/>
              </a:rPr>
              <a:t>WSSC Water is strategically replacing and rehabilitating our aging infrastructure throughout our service area to enhance service, safety, and reliability for our customers. </a:t>
            </a:r>
            <a:endParaRPr lang="en-US" sz="1400" dirty="0">
              <a:latin typeface="Gill Sans MT" panose="020B0502020104020203" pitchFamily="34" charset="0"/>
            </a:endParaRPr>
          </a:p>
          <a:p>
            <a:pPr marL="342900" lvl="0" indent="-342900">
              <a:buFont typeface="Wingdings" panose="05000000000000000000" pitchFamily="2" charset="2"/>
              <a:buChar char="Ø"/>
            </a:pPr>
            <a:r>
              <a:rPr lang="en-US" sz="2200" dirty="0">
                <a:latin typeface="Gill Sans MT" panose="020B0502020104020203" pitchFamily="34" charset="0"/>
              </a:rPr>
              <a:t>WSSC Water coordinates with local and state agencies, adjacent development and other adjacent utility owners for all planned work to avoid potential conflict and minimize disturbances to the neighborhood.</a:t>
            </a:r>
          </a:p>
          <a:p>
            <a:pPr marL="342900" indent="-342900">
              <a:buFont typeface="Wingdings" panose="05000000000000000000" pitchFamily="2" charset="2"/>
              <a:buChar char="Ø"/>
            </a:pPr>
            <a:r>
              <a:rPr lang="en-US" sz="2200" dirty="0">
                <a:latin typeface="Gill Sans MT" panose="020B0502020104020203" pitchFamily="34" charset="0"/>
              </a:rPr>
              <a:t>Project Goal: Replace 55-year-old inoperable 48” valve on 60” PCCP water transmission main.</a:t>
            </a:r>
            <a:endParaRPr lang="en-US" sz="1400" dirty="0">
              <a:latin typeface="Gill Sans MT" panose="020B0502020104020203" pitchFamily="34" charset="0"/>
            </a:endParaRPr>
          </a:p>
          <a:p>
            <a:pPr marL="342900" lvl="0" indent="-342900">
              <a:buFont typeface="Wingdings" panose="05000000000000000000" pitchFamily="2" charset="2"/>
              <a:buChar char="Ø"/>
            </a:pPr>
            <a:r>
              <a:rPr lang="en-US" sz="2200" dirty="0">
                <a:latin typeface="Gill Sans MT" panose="020B0502020104020203" pitchFamily="34" charset="0"/>
              </a:rPr>
              <a:t>The next working valves in each direction are over a mile away.</a:t>
            </a:r>
          </a:p>
          <a:p>
            <a:pPr marL="342900" lvl="0" indent="-342900">
              <a:buFont typeface="Wingdings" panose="05000000000000000000" pitchFamily="2" charset="2"/>
              <a:buChar char="Ø"/>
            </a:pPr>
            <a:endParaRPr lang="en-US" sz="2200" dirty="0">
              <a:latin typeface="Gill Sans MT" panose="020B0502020104020203" pitchFamily="34" charset="0"/>
            </a:endParaRPr>
          </a:p>
        </p:txBody>
      </p:sp>
      <p:grpSp>
        <p:nvGrpSpPr>
          <p:cNvPr id="7" name="Group 6">
            <a:extLst>
              <a:ext uri="{FF2B5EF4-FFF2-40B4-BE49-F238E27FC236}">
                <a16:creationId xmlns:a16="http://schemas.microsoft.com/office/drawing/2014/main" id="{AA87143A-E121-4623-8B7B-E5AE8851EC68}"/>
              </a:ext>
            </a:extLst>
          </p:cNvPr>
          <p:cNvGrpSpPr/>
          <p:nvPr/>
        </p:nvGrpSpPr>
        <p:grpSpPr>
          <a:xfrm>
            <a:off x="6156034" y="446941"/>
            <a:ext cx="6093560" cy="3576114"/>
            <a:chOff x="5404025" y="1293095"/>
            <a:chExt cx="5990224" cy="3997440"/>
          </a:xfrm>
        </p:grpSpPr>
        <p:pic>
          <p:nvPicPr>
            <p:cNvPr id="8" name="Picture 7">
              <a:extLst>
                <a:ext uri="{FF2B5EF4-FFF2-40B4-BE49-F238E27FC236}">
                  <a16:creationId xmlns:a16="http://schemas.microsoft.com/office/drawing/2014/main" id="{837F416C-8F8C-4FB5-A835-F9A6C807E5A5}"/>
                </a:ext>
              </a:extLst>
            </p:cNvPr>
            <p:cNvPicPr>
              <a:picLocks noChangeAspect="1"/>
            </p:cNvPicPr>
            <p:nvPr/>
          </p:nvPicPr>
          <p:blipFill>
            <a:blip r:embed="rId3"/>
            <a:stretch>
              <a:fillRect/>
            </a:stretch>
          </p:blipFill>
          <p:spPr>
            <a:xfrm>
              <a:off x="5404025" y="1293095"/>
              <a:ext cx="5883556" cy="3997440"/>
            </a:xfrm>
            <a:prstGeom prst="rect">
              <a:avLst/>
            </a:prstGeom>
          </p:spPr>
        </p:pic>
        <p:pic>
          <p:nvPicPr>
            <p:cNvPr id="9" name="Picture 8">
              <a:extLst>
                <a:ext uri="{FF2B5EF4-FFF2-40B4-BE49-F238E27FC236}">
                  <a16:creationId xmlns:a16="http://schemas.microsoft.com/office/drawing/2014/main" id="{C4A3BA18-B9A0-4643-AFE6-54EB07711A0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043013" y="3063735"/>
              <a:ext cx="365265" cy="365265"/>
            </a:xfrm>
            <a:prstGeom prst="rect">
              <a:avLst/>
            </a:prstGeom>
          </p:spPr>
        </p:pic>
        <p:pic>
          <p:nvPicPr>
            <p:cNvPr id="10" name="Picture 9">
              <a:extLst>
                <a:ext uri="{FF2B5EF4-FFF2-40B4-BE49-F238E27FC236}">
                  <a16:creationId xmlns:a16="http://schemas.microsoft.com/office/drawing/2014/main" id="{8A75E369-8D34-469D-84EC-FEBAF95E6F4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178607" y="3063735"/>
              <a:ext cx="365265" cy="365265"/>
            </a:xfrm>
            <a:prstGeom prst="rect">
              <a:avLst/>
            </a:prstGeom>
          </p:spPr>
        </p:pic>
        <p:pic>
          <p:nvPicPr>
            <p:cNvPr id="11" name="Picture 10">
              <a:extLst>
                <a:ext uri="{FF2B5EF4-FFF2-40B4-BE49-F238E27FC236}">
                  <a16:creationId xmlns:a16="http://schemas.microsoft.com/office/drawing/2014/main" id="{7229E523-B387-4CFC-95EF-B9C4B911D2F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634268" y="3063735"/>
              <a:ext cx="365265" cy="365265"/>
            </a:xfrm>
            <a:prstGeom prst="rect">
              <a:avLst/>
            </a:prstGeom>
          </p:spPr>
        </p:pic>
        <p:sp>
          <p:nvSpPr>
            <p:cNvPr id="12" name="Freeform: Shape 11">
              <a:extLst>
                <a:ext uri="{FF2B5EF4-FFF2-40B4-BE49-F238E27FC236}">
                  <a16:creationId xmlns:a16="http://schemas.microsoft.com/office/drawing/2014/main" id="{E052BA43-837A-403F-B537-D77CE514BC26}"/>
                </a:ext>
              </a:extLst>
            </p:cNvPr>
            <p:cNvSpPr/>
            <p:nvPr/>
          </p:nvSpPr>
          <p:spPr>
            <a:xfrm>
              <a:off x="9442450" y="3625850"/>
              <a:ext cx="847725" cy="1238250"/>
            </a:xfrm>
            <a:custGeom>
              <a:avLst/>
              <a:gdLst>
                <a:gd name="connsiteX0" fmla="*/ 0 w 768350"/>
                <a:gd name="connsiteY0" fmla="*/ 0 h 1238250"/>
                <a:gd name="connsiteX1" fmla="*/ 215900 w 768350"/>
                <a:gd name="connsiteY1" fmla="*/ 0 h 1238250"/>
                <a:gd name="connsiteX2" fmla="*/ 768350 w 768350"/>
                <a:gd name="connsiteY2" fmla="*/ 889000 h 1238250"/>
                <a:gd name="connsiteX3" fmla="*/ 723900 w 768350"/>
                <a:gd name="connsiteY3" fmla="*/ 873125 h 1238250"/>
                <a:gd name="connsiteX4" fmla="*/ 698500 w 768350"/>
                <a:gd name="connsiteY4" fmla="*/ 873125 h 1238250"/>
                <a:gd name="connsiteX5" fmla="*/ 673100 w 768350"/>
                <a:gd name="connsiteY5" fmla="*/ 873125 h 1238250"/>
                <a:gd name="connsiteX6" fmla="*/ 638175 w 768350"/>
                <a:gd name="connsiteY6" fmla="*/ 885825 h 1238250"/>
                <a:gd name="connsiteX7" fmla="*/ 606425 w 768350"/>
                <a:gd name="connsiteY7" fmla="*/ 917575 h 1238250"/>
                <a:gd name="connsiteX8" fmla="*/ 584200 w 768350"/>
                <a:gd name="connsiteY8" fmla="*/ 949325 h 1238250"/>
                <a:gd name="connsiteX9" fmla="*/ 568325 w 768350"/>
                <a:gd name="connsiteY9" fmla="*/ 981075 h 1238250"/>
                <a:gd name="connsiteX10" fmla="*/ 552450 w 768350"/>
                <a:gd name="connsiteY10" fmla="*/ 1035050 h 1238250"/>
                <a:gd name="connsiteX11" fmla="*/ 542925 w 768350"/>
                <a:gd name="connsiteY11" fmla="*/ 1104900 h 1238250"/>
                <a:gd name="connsiteX12" fmla="*/ 552450 w 768350"/>
                <a:gd name="connsiteY12" fmla="*/ 1165225 h 1238250"/>
                <a:gd name="connsiteX13" fmla="*/ 565150 w 768350"/>
                <a:gd name="connsiteY13" fmla="*/ 1238250 h 1238250"/>
                <a:gd name="connsiteX14" fmla="*/ 0 w 768350"/>
                <a:gd name="connsiteY14" fmla="*/ 0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8350" h="1238250">
                  <a:moveTo>
                    <a:pt x="0" y="0"/>
                  </a:moveTo>
                  <a:lnTo>
                    <a:pt x="215900" y="0"/>
                  </a:lnTo>
                  <a:lnTo>
                    <a:pt x="768350" y="889000"/>
                  </a:lnTo>
                  <a:lnTo>
                    <a:pt x="723900" y="873125"/>
                  </a:lnTo>
                  <a:lnTo>
                    <a:pt x="698500" y="873125"/>
                  </a:lnTo>
                  <a:lnTo>
                    <a:pt x="673100" y="873125"/>
                  </a:lnTo>
                  <a:lnTo>
                    <a:pt x="638175" y="885825"/>
                  </a:lnTo>
                  <a:lnTo>
                    <a:pt x="606425" y="917575"/>
                  </a:lnTo>
                  <a:lnTo>
                    <a:pt x="584200" y="949325"/>
                  </a:lnTo>
                  <a:lnTo>
                    <a:pt x="568325" y="981075"/>
                  </a:lnTo>
                  <a:lnTo>
                    <a:pt x="552450" y="1035050"/>
                  </a:lnTo>
                  <a:lnTo>
                    <a:pt x="542925" y="1104900"/>
                  </a:lnTo>
                  <a:lnTo>
                    <a:pt x="552450" y="1165225"/>
                  </a:lnTo>
                  <a:lnTo>
                    <a:pt x="565150" y="1238250"/>
                  </a:lnTo>
                  <a:lnTo>
                    <a:pt x="0" y="0"/>
                  </a:lnTo>
                  <a:close/>
                </a:path>
              </a:pathLst>
            </a:custGeom>
            <a:solidFill>
              <a:srgbClr val="0762F2"/>
            </a:solidFill>
            <a:ln>
              <a:solidFill>
                <a:srgbClr val="076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148B30B-87B2-47B4-AA89-5C64B9701565}"/>
                </a:ext>
              </a:extLst>
            </p:cNvPr>
            <p:cNvSpPr/>
            <p:nvPr/>
          </p:nvSpPr>
          <p:spPr>
            <a:xfrm>
              <a:off x="10052876" y="4477193"/>
              <a:ext cx="295275" cy="485775"/>
            </a:xfrm>
            <a:prstGeom prst="ellipse">
              <a:avLst/>
            </a:prstGeom>
            <a:solidFill>
              <a:srgbClr val="314B5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BD76E49-D532-4F51-A14F-3921A42035A4}"/>
                </a:ext>
              </a:extLst>
            </p:cNvPr>
            <p:cNvCxnSpPr>
              <a:cxnSpLocks/>
            </p:cNvCxnSpPr>
            <p:nvPr/>
          </p:nvCxnSpPr>
          <p:spPr>
            <a:xfrm>
              <a:off x="9804683" y="4405313"/>
              <a:ext cx="4346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E77E43-E57A-43C7-B8BC-E0A22E0BD7DC}"/>
                </a:ext>
              </a:extLst>
            </p:cNvPr>
            <p:cNvCxnSpPr>
              <a:cxnSpLocks/>
            </p:cNvCxnSpPr>
            <p:nvPr/>
          </p:nvCxnSpPr>
          <p:spPr>
            <a:xfrm>
              <a:off x="9765821" y="4343401"/>
              <a:ext cx="434692"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D462A5F7-B986-4C09-95D2-44B2BD837972}"/>
                </a:ext>
              </a:extLst>
            </p:cNvPr>
            <p:cNvSpPr/>
            <p:nvPr/>
          </p:nvSpPr>
          <p:spPr>
            <a:xfrm>
              <a:off x="10369550" y="4700296"/>
              <a:ext cx="184150" cy="284454"/>
            </a:xfrm>
            <a:custGeom>
              <a:avLst/>
              <a:gdLst>
                <a:gd name="connsiteX0" fmla="*/ 0 w 184150"/>
                <a:gd name="connsiteY0" fmla="*/ 12700 h 273050"/>
                <a:gd name="connsiteX1" fmla="*/ 184150 w 184150"/>
                <a:gd name="connsiteY1" fmla="*/ 0 h 273050"/>
                <a:gd name="connsiteX2" fmla="*/ 177800 w 184150"/>
                <a:gd name="connsiteY2" fmla="*/ 273050 h 273050"/>
              </a:gdLst>
              <a:ahLst/>
              <a:cxnLst>
                <a:cxn ang="0">
                  <a:pos x="connsiteX0" y="connsiteY0"/>
                </a:cxn>
                <a:cxn ang="0">
                  <a:pos x="connsiteX1" y="connsiteY1"/>
                </a:cxn>
                <a:cxn ang="0">
                  <a:pos x="connsiteX2" y="connsiteY2"/>
                </a:cxn>
              </a:cxnLst>
              <a:rect l="l" t="t" r="r" b="b"/>
              <a:pathLst>
                <a:path w="184150" h="273050">
                  <a:moveTo>
                    <a:pt x="0" y="12700"/>
                  </a:moveTo>
                  <a:lnTo>
                    <a:pt x="184150" y="0"/>
                  </a:lnTo>
                  <a:lnTo>
                    <a:pt x="177800" y="27305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277EC9F-E8A5-4106-8BC9-E119EEB8B74A}"/>
                </a:ext>
              </a:extLst>
            </p:cNvPr>
            <p:cNvSpPr txBox="1"/>
            <p:nvPr/>
          </p:nvSpPr>
          <p:spPr>
            <a:xfrm>
              <a:off x="10290175" y="4922198"/>
              <a:ext cx="1104074" cy="320632"/>
            </a:xfrm>
            <a:prstGeom prst="rect">
              <a:avLst/>
            </a:prstGeom>
            <a:noFill/>
          </p:spPr>
          <p:txBody>
            <a:bodyPr wrap="square" rtlCol="0">
              <a:spAutoFit/>
            </a:bodyPr>
            <a:lstStyle/>
            <a:p>
              <a:r>
                <a:rPr lang="en-US" sz="800" dirty="0">
                  <a:solidFill>
                    <a:schemeClr val="bg1"/>
                  </a:solidFill>
                </a:rPr>
                <a:t>Water Transmission Main</a:t>
              </a:r>
            </a:p>
          </p:txBody>
        </p:sp>
        <p:sp>
          <p:nvSpPr>
            <p:cNvPr id="18" name="Freeform: Shape 17">
              <a:extLst>
                <a:ext uri="{FF2B5EF4-FFF2-40B4-BE49-F238E27FC236}">
                  <a16:creationId xmlns:a16="http://schemas.microsoft.com/office/drawing/2014/main" id="{8BDA7398-7349-4ADA-A211-EF2CE1BE9EC6}"/>
                </a:ext>
              </a:extLst>
            </p:cNvPr>
            <p:cNvSpPr/>
            <p:nvPr/>
          </p:nvSpPr>
          <p:spPr>
            <a:xfrm>
              <a:off x="8058150" y="3743325"/>
              <a:ext cx="123825" cy="328613"/>
            </a:xfrm>
            <a:custGeom>
              <a:avLst/>
              <a:gdLst>
                <a:gd name="connsiteX0" fmla="*/ 14288 w 123825"/>
                <a:gd name="connsiteY0" fmla="*/ 328613 h 328613"/>
                <a:gd name="connsiteX1" fmla="*/ 0 w 123825"/>
                <a:gd name="connsiteY1" fmla="*/ 0 h 328613"/>
                <a:gd name="connsiteX2" fmla="*/ 95250 w 123825"/>
                <a:gd name="connsiteY2" fmla="*/ 14288 h 328613"/>
                <a:gd name="connsiteX3" fmla="*/ 123825 w 123825"/>
                <a:gd name="connsiteY3" fmla="*/ 261938 h 328613"/>
                <a:gd name="connsiteX4" fmla="*/ 109538 w 123825"/>
                <a:gd name="connsiteY4" fmla="*/ 242888 h 328613"/>
                <a:gd name="connsiteX5" fmla="*/ 85725 w 123825"/>
                <a:gd name="connsiteY5" fmla="*/ 242888 h 328613"/>
                <a:gd name="connsiteX6" fmla="*/ 66675 w 123825"/>
                <a:gd name="connsiteY6" fmla="*/ 242888 h 328613"/>
                <a:gd name="connsiteX7" fmla="*/ 57150 w 123825"/>
                <a:gd name="connsiteY7" fmla="*/ 242888 h 328613"/>
                <a:gd name="connsiteX8" fmla="*/ 28575 w 123825"/>
                <a:gd name="connsiteY8" fmla="*/ 252413 h 328613"/>
                <a:gd name="connsiteX9" fmla="*/ 14288 w 123825"/>
                <a:gd name="connsiteY9" fmla="*/ 328613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25" h="328613">
                  <a:moveTo>
                    <a:pt x="14288" y="328613"/>
                  </a:moveTo>
                  <a:lnTo>
                    <a:pt x="0" y="0"/>
                  </a:lnTo>
                  <a:lnTo>
                    <a:pt x="95250" y="14288"/>
                  </a:lnTo>
                  <a:lnTo>
                    <a:pt x="123825" y="261938"/>
                  </a:lnTo>
                  <a:lnTo>
                    <a:pt x="109538" y="242888"/>
                  </a:lnTo>
                  <a:lnTo>
                    <a:pt x="85725" y="242888"/>
                  </a:lnTo>
                  <a:lnTo>
                    <a:pt x="66675" y="242888"/>
                  </a:lnTo>
                  <a:lnTo>
                    <a:pt x="57150" y="242888"/>
                  </a:lnTo>
                  <a:lnTo>
                    <a:pt x="28575" y="252413"/>
                  </a:lnTo>
                  <a:lnTo>
                    <a:pt x="14288" y="328613"/>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FFA2EBDE-5EEC-4E45-A7FD-E5209ACED75F}"/>
                </a:ext>
              </a:extLst>
            </p:cNvPr>
            <p:cNvSpPr/>
            <p:nvPr/>
          </p:nvSpPr>
          <p:spPr>
            <a:xfrm>
              <a:off x="8058150" y="3981450"/>
              <a:ext cx="129734" cy="145256"/>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858E4BAC-8DA1-486B-B8B0-E20063A144B5}"/>
                </a:ext>
              </a:extLst>
            </p:cNvPr>
            <p:cNvCxnSpPr>
              <a:cxnSpLocks/>
            </p:cNvCxnSpPr>
            <p:nvPr/>
          </p:nvCxnSpPr>
          <p:spPr>
            <a:xfrm>
              <a:off x="8124825" y="4126706"/>
              <a:ext cx="0" cy="785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AD6391D-F5E6-4D0D-B77F-87FA964F9B24}"/>
                </a:ext>
              </a:extLst>
            </p:cNvPr>
            <p:cNvSpPr txBox="1"/>
            <p:nvPr/>
          </p:nvSpPr>
          <p:spPr>
            <a:xfrm>
              <a:off x="7881953" y="4126706"/>
              <a:ext cx="1104074" cy="215444"/>
            </a:xfrm>
            <a:prstGeom prst="rect">
              <a:avLst/>
            </a:prstGeom>
            <a:noFill/>
          </p:spPr>
          <p:txBody>
            <a:bodyPr wrap="square" rtlCol="0">
              <a:spAutoFit/>
            </a:bodyPr>
            <a:lstStyle/>
            <a:p>
              <a:r>
                <a:rPr lang="en-US" sz="800" dirty="0">
                  <a:solidFill>
                    <a:schemeClr val="bg1"/>
                  </a:solidFill>
                </a:rPr>
                <a:t>Gas main</a:t>
              </a:r>
            </a:p>
          </p:txBody>
        </p:sp>
      </p:grpSp>
      <p:pic>
        <p:nvPicPr>
          <p:cNvPr id="2" name="Picture 2">
            <a:extLst>
              <a:ext uri="{FF2B5EF4-FFF2-40B4-BE49-F238E27FC236}">
                <a16:creationId xmlns:a16="http://schemas.microsoft.com/office/drawing/2014/main" id="{668FA847-9979-7A3A-2794-966DC7D10C57}"/>
              </a:ext>
            </a:extLst>
          </p:cNvPr>
          <p:cNvPicPr>
            <a:picLocks noChangeAspect="1"/>
          </p:cNvPicPr>
          <p:nvPr/>
        </p:nvPicPr>
        <p:blipFill>
          <a:blip r:embed="rId6"/>
          <a:stretch>
            <a:fillRect/>
          </a:stretch>
        </p:blipFill>
        <p:spPr>
          <a:xfrm>
            <a:off x="6156290" y="4114879"/>
            <a:ext cx="5983792" cy="2563846"/>
          </a:xfrm>
          <a:prstGeom prst="rect">
            <a:avLst/>
          </a:prstGeom>
        </p:spPr>
      </p:pic>
    </p:spTree>
    <p:extLst>
      <p:ext uri="{BB962C8B-B14F-4D97-AF65-F5344CB8AC3E}">
        <p14:creationId xmlns:p14="http://schemas.microsoft.com/office/powerpoint/2010/main" val="3554411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8DE3C6B-985E-C445-B81B-5B8B34422B34}"/>
              </a:ext>
            </a:extLst>
          </p:cNvPr>
          <p:cNvSpPr txBox="1">
            <a:spLocks/>
          </p:cNvSpPr>
          <p:nvPr/>
        </p:nvSpPr>
        <p:spPr>
          <a:xfrm>
            <a:off x="357548" y="-45175"/>
            <a:ext cx="10397961" cy="1023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r>
              <a:rPr lang="en-US" b="1" dirty="0">
                <a:solidFill>
                  <a:srgbClr val="003366"/>
                </a:solidFill>
                <a:latin typeface="Gill Sans MT" panose="020B0502020104020203" pitchFamily="34" charset="0"/>
              </a:rPr>
              <a:t>Overview, Cont’d.</a:t>
            </a:r>
            <a:endParaRPr lang="en-US" dirty="0">
              <a:latin typeface="Gill Sans MT" panose="020B0502020104020203" pitchFamily="34" charset="0"/>
            </a:endParaRPr>
          </a:p>
        </p:txBody>
      </p:sp>
      <p:sp>
        <p:nvSpPr>
          <p:cNvPr id="6" name="Content Placeholder 2">
            <a:extLst>
              <a:ext uri="{FF2B5EF4-FFF2-40B4-BE49-F238E27FC236}">
                <a16:creationId xmlns:a16="http://schemas.microsoft.com/office/drawing/2014/main" id="{4C521417-E13D-F044-955C-3B337AEE1D74}"/>
              </a:ext>
            </a:extLst>
          </p:cNvPr>
          <p:cNvSpPr txBox="1">
            <a:spLocks/>
          </p:cNvSpPr>
          <p:nvPr/>
        </p:nvSpPr>
        <p:spPr>
          <a:xfrm>
            <a:off x="93114" y="1253331"/>
            <a:ext cx="387220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C498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C498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C498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None/>
            </a:pPr>
            <a:endParaRPr lang="en-US" sz="2200" dirty="0">
              <a:solidFill>
                <a:srgbClr val="000000"/>
              </a:solidFill>
            </a:endParaRPr>
          </a:p>
        </p:txBody>
      </p:sp>
      <p:sp>
        <p:nvSpPr>
          <p:cNvPr id="9" name="Rectangle 8">
            <a:extLst>
              <a:ext uri="{FF2B5EF4-FFF2-40B4-BE49-F238E27FC236}">
                <a16:creationId xmlns:a16="http://schemas.microsoft.com/office/drawing/2014/main" id="{7A7F7A27-7BB8-4BB2-A3FE-02835A718662}"/>
              </a:ext>
            </a:extLst>
          </p:cNvPr>
          <p:cNvSpPr/>
          <p:nvPr/>
        </p:nvSpPr>
        <p:spPr>
          <a:xfrm>
            <a:off x="176081" y="732871"/>
            <a:ext cx="5033871" cy="4801314"/>
          </a:xfrm>
          <a:prstGeom prst="rect">
            <a:avLst/>
          </a:prstGeom>
        </p:spPr>
        <p:txBody>
          <a:bodyPr wrap="square">
            <a:spAutoFit/>
          </a:bodyPr>
          <a:lstStyle/>
          <a:p>
            <a:pPr marL="342900" indent="-342900">
              <a:buFont typeface="Wingdings" panose="05000000000000000000" pitchFamily="2" charset="2"/>
              <a:buChar char="Ø"/>
            </a:pPr>
            <a:r>
              <a:rPr lang="en-US" sz="2200" dirty="0">
                <a:latin typeface="Gill Sans MT" panose="020B0502020104020203" pitchFamily="34" charset="0"/>
              </a:rPr>
              <a:t>Existing Valve located below Woodmont Avenue in a concrete vault approx. 19’L x 9’ W x 10’ D</a:t>
            </a:r>
          </a:p>
          <a:p>
            <a:pPr marL="342900" indent="-342900">
              <a:buFont typeface="Wingdings" panose="05000000000000000000" pitchFamily="2" charset="2"/>
              <a:buChar char="Ø"/>
            </a:pPr>
            <a:endParaRPr lang="en-US" sz="1400" dirty="0">
              <a:latin typeface="Gill Sans MT" panose="020B0502020104020203" pitchFamily="34" charset="0"/>
            </a:endParaRPr>
          </a:p>
          <a:p>
            <a:pPr marL="342900" indent="-342900">
              <a:buFont typeface="Wingdings" panose="05000000000000000000" pitchFamily="2" charset="2"/>
              <a:buChar char="Ø"/>
            </a:pPr>
            <a:r>
              <a:rPr lang="en-US" sz="2200" dirty="0">
                <a:latin typeface="Gill Sans MT" panose="020B0502020104020203" pitchFamily="34" charset="0"/>
              </a:rPr>
              <a:t>Vault is accessed via manhole in Eastbound Lane of Woodmont Ave</a:t>
            </a:r>
          </a:p>
          <a:p>
            <a:pPr lvl="0"/>
            <a:endParaRPr lang="en-US" sz="1400" dirty="0">
              <a:latin typeface="Gill Sans MT" panose="020B0502020104020203" pitchFamily="34" charset="0"/>
            </a:endParaRPr>
          </a:p>
          <a:p>
            <a:pPr marL="342900" lvl="0" indent="-342900">
              <a:buFont typeface="Wingdings" panose="05000000000000000000" pitchFamily="2" charset="2"/>
              <a:buChar char="Ø"/>
            </a:pPr>
            <a:r>
              <a:rPr lang="en-US" sz="2200" dirty="0">
                <a:latin typeface="Gill Sans MT" panose="020B0502020104020203" pitchFamily="34" charset="0"/>
              </a:rPr>
              <a:t>Existing valve and vault to be removed and replaced with new pipe section</a:t>
            </a:r>
          </a:p>
          <a:p>
            <a:pPr lvl="0"/>
            <a:endParaRPr lang="en-US" sz="1400" dirty="0">
              <a:latin typeface="Gill Sans MT" panose="020B0502020104020203" pitchFamily="34" charset="0"/>
            </a:endParaRPr>
          </a:p>
          <a:p>
            <a:pPr marL="342900" indent="-342900">
              <a:buFont typeface="Wingdings" panose="05000000000000000000" pitchFamily="2" charset="2"/>
              <a:buChar char="Ø"/>
            </a:pPr>
            <a:r>
              <a:rPr lang="en-US" sz="2200" dirty="0">
                <a:latin typeface="Gill Sans MT" panose="020B0502020104020203" pitchFamily="34" charset="0"/>
              </a:rPr>
              <a:t>Replacing the existing valve and pipe will increase system control of critical infrastructure and remove constriction from 48” valve</a:t>
            </a:r>
          </a:p>
          <a:p>
            <a:pPr marL="342900" lvl="0" indent="-342900">
              <a:buFont typeface="Wingdings" panose="05000000000000000000" pitchFamily="2" charset="2"/>
              <a:buChar char="Ø"/>
            </a:pPr>
            <a:endParaRPr lang="en-US" sz="2200" dirty="0">
              <a:latin typeface="Gill Sans MT" panose="020B0502020104020203" pitchFamily="34" charset="0"/>
            </a:endParaRPr>
          </a:p>
        </p:txBody>
      </p:sp>
      <p:grpSp>
        <p:nvGrpSpPr>
          <p:cNvPr id="16" name="Group 15">
            <a:extLst>
              <a:ext uri="{FF2B5EF4-FFF2-40B4-BE49-F238E27FC236}">
                <a16:creationId xmlns:a16="http://schemas.microsoft.com/office/drawing/2014/main" id="{115F8D3F-7CDC-4FE0-A8F8-55229F81BE9A}"/>
              </a:ext>
            </a:extLst>
          </p:cNvPr>
          <p:cNvGrpSpPr/>
          <p:nvPr/>
        </p:nvGrpSpPr>
        <p:grpSpPr>
          <a:xfrm>
            <a:off x="5412395" y="155338"/>
            <a:ext cx="6552753" cy="6546941"/>
            <a:chOff x="5412395" y="155338"/>
            <a:chExt cx="6552753" cy="6546941"/>
          </a:xfrm>
        </p:grpSpPr>
        <p:pic>
          <p:nvPicPr>
            <p:cNvPr id="4" name="Picture 3">
              <a:extLst>
                <a:ext uri="{FF2B5EF4-FFF2-40B4-BE49-F238E27FC236}">
                  <a16:creationId xmlns:a16="http://schemas.microsoft.com/office/drawing/2014/main" id="{5E1FC40E-A3D8-4753-8B27-E404767E0865}"/>
                </a:ext>
              </a:extLst>
            </p:cNvPr>
            <p:cNvPicPr>
              <a:picLocks noChangeAspect="1"/>
            </p:cNvPicPr>
            <p:nvPr/>
          </p:nvPicPr>
          <p:blipFill>
            <a:blip r:embed="rId3"/>
            <a:stretch>
              <a:fillRect/>
            </a:stretch>
          </p:blipFill>
          <p:spPr>
            <a:xfrm>
              <a:off x="5412395" y="377369"/>
              <a:ext cx="6552753" cy="3570208"/>
            </a:xfrm>
            <a:prstGeom prst="rect">
              <a:avLst/>
            </a:prstGeom>
            <a:ln w="38100">
              <a:solidFill>
                <a:srgbClr val="3C4981"/>
              </a:solidFill>
            </a:ln>
          </p:spPr>
        </p:pic>
        <p:pic>
          <p:nvPicPr>
            <p:cNvPr id="2" name="Picture 1">
              <a:extLst>
                <a:ext uri="{FF2B5EF4-FFF2-40B4-BE49-F238E27FC236}">
                  <a16:creationId xmlns:a16="http://schemas.microsoft.com/office/drawing/2014/main" id="{B994A112-C453-47CC-BFDC-666BE5E26766}"/>
                </a:ext>
              </a:extLst>
            </p:cNvPr>
            <p:cNvPicPr>
              <a:picLocks noChangeAspect="1"/>
            </p:cNvPicPr>
            <p:nvPr/>
          </p:nvPicPr>
          <p:blipFill>
            <a:blip r:embed="rId4"/>
            <a:srcRect/>
            <a:stretch/>
          </p:blipFill>
          <p:spPr>
            <a:xfrm rot="5400000">
              <a:off x="8836129" y="3579622"/>
              <a:ext cx="3568751" cy="2676563"/>
            </a:xfrm>
            <a:prstGeom prst="rect">
              <a:avLst/>
            </a:prstGeom>
            <a:ln w="38100">
              <a:solidFill>
                <a:srgbClr val="3C4981"/>
              </a:solidFill>
            </a:ln>
          </p:spPr>
        </p:pic>
        <p:pic>
          <p:nvPicPr>
            <p:cNvPr id="10" name="Picture 9">
              <a:extLst>
                <a:ext uri="{FF2B5EF4-FFF2-40B4-BE49-F238E27FC236}">
                  <a16:creationId xmlns:a16="http://schemas.microsoft.com/office/drawing/2014/main" id="{B6A840CB-281D-4743-A1FA-0A3CCECBB1A6}"/>
                </a:ext>
              </a:extLst>
            </p:cNvPr>
            <p:cNvPicPr>
              <a:picLocks noChangeAspect="1"/>
            </p:cNvPicPr>
            <p:nvPr/>
          </p:nvPicPr>
          <p:blipFill>
            <a:blip r:embed="rId5"/>
            <a:srcRect/>
            <a:stretch/>
          </p:blipFill>
          <p:spPr>
            <a:xfrm>
              <a:off x="5417027" y="3801707"/>
              <a:ext cx="3833298" cy="2874973"/>
            </a:xfrm>
            <a:prstGeom prst="rect">
              <a:avLst/>
            </a:prstGeom>
            <a:ln w="38100">
              <a:solidFill>
                <a:srgbClr val="3C4981"/>
              </a:solidFill>
            </a:ln>
          </p:spPr>
        </p:pic>
        <p:sp>
          <p:nvSpPr>
            <p:cNvPr id="11" name="Rectangle 10">
              <a:extLst>
                <a:ext uri="{FF2B5EF4-FFF2-40B4-BE49-F238E27FC236}">
                  <a16:creationId xmlns:a16="http://schemas.microsoft.com/office/drawing/2014/main" id="{B3C3CBE9-CC99-455C-B00B-8FC74529E3F9}"/>
                </a:ext>
              </a:extLst>
            </p:cNvPr>
            <p:cNvSpPr/>
            <p:nvPr/>
          </p:nvSpPr>
          <p:spPr>
            <a:xfrm>
              <a:off x="5713227" y="4214565"/>
              <a:ext cx="1765005" cy="219212"/>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ACCESS MANHOLE</a:t>
              </a:r>
            </a:p>
          </p:txBody>
        </p:sp>
        <p:cxnSp>
          <p:nvCxnSpPr>
            <p:cNvPr id="13" name="Straight Arrow Connector 12">
              <a:extLst>
                <a:ext uri="{FF2B5EF4-FFF2-40B4-BE49-F238E27FC236}">
                  <a16:creationId xmlns:a16="http://schemas.microsoft.com/office/drawing/2014/main" id="{8E5345CC-2210-40C3-ABB1-671A0A4AAC89}"/>
                </a:ext>
              </a:extLst>
            </p:cNvPr>
            <p:cNvCxnSpPr>
              <a:cxnSpLocks/>
              <a:stCxn id="11" idx="3"/>
            </p:cNvCxnSpPr>
            <p:nvPr/>
          </p:nvCxnSpPr>
          <p:spPr>
            <a:xfrm>
              <a:off x="7478232" y="4324171"/>
              <a:ext cx="329714" cy="780248"/>
            </a:xfrm>
            <a:prstGeom prst="straightConnector1">
              <a:avLst/>
            </a:prstGeom>
            <a:ln w="19050">
              <a:solidFill>
                <a:srgbClr val="FF0000"/>
              </a:solidFill>
              <a:tailEnd type="arrow" w="lg" len="me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3081F49-FAB2-420A-8531-1F14517D090D}"/>
                </a:ext>
              </a:extLst>
            </p:cNvPr>
            <p:cNvSpPr/>
            <p:nvPr/>
          </p:nvSpPr>
          <p:spPr>
            <a:xfrm>
              <a:off x="8218967" y="155338"/>
              <a:ext cx="1765005" cy="219212"/>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PARKING GARAGE</a:t>
              </a:r>
            </a:p>
          </p:txBody>
        </p:sp>
        <p:sp>
          <p:nvSpPr>
            <p:cNvPr id="15" name="Rectangle 14">
              <a:extLst>
                <a:ext uri="{FF2B5EF4-FFF2-40B4-BE49-F238E27FC236}">
                  <a16:creationId xmlns:a16="http://schemas.microsoft.com/office/drawing/2014/main" id="{A6713949-3870-4AC1-A102-1F93ED254FB9}"/>
                </a:ext>
              </a:extLst>
            </p:cNvPr>
            <p:cNvSpPr/>
            <p:nvPr/>
          </p:nvSpPr>
          <p:spPr>
            <a:xfrm>
              <a:off x="5713227" y="1355362"/>
              <a:ext cx="1765005" cy="219212"/>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WOODMONT AVE</a:t>
              </a:r>
            </a:p>
          </p:txBody>
        </p:sp>
      </p:grpSp>
    </p:spTree>
    <p:extLst>
      <p:ext uri="{BB962C8B-B14F-4D97-AF65-F5344CB8AC3E}">
        <p14:creationId xmlns:p14="http://schemas.microsoft.com/office/powerpoint/2010/main" val="3766490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E2EC6B60-2B64-6045-9A87-12446E2354E4}"/>
              </a:ext>
            </a:extLst>
          </p:cNvPr>
          <p:cNvSpPr txBox="1">
            <a:spLocks/>
          </p:cNvSpPr>
          <p:nvPr/>
        </p:nvSpPr>
        <p:spPr>
          <a:xfrm>
            <a:off x="838201" y="1008206"/>
            <a:ext cx="1067577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C498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C498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C498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None/>
            </a:pPr>
            <a:br>
              <a:rPr lang="en-US"/>
            </a:br>
            <a:endParaRPr lang="en-US" sz="2400"/>
          </a:p>
        </p:txBody>
      </p:sp>
      <p:sp>
        <p:nvSpPr>
          <p:cNvPr id="6" name="Title 1">
            <a:extLst>
              <a:ext uri="{FF2B5EF4-FFF2-40B4-BE49-F238E27FC236}">
                <a16:creationId xmlns:a16="http://schemas.microsoft.com/office/drawing/2014/main" id="{1B168675-F7EC-2F43-B438-9BE59AC0D9A8}"/>
              </a:ext>
            </a:extLst>
          </p:cNvPr>
          <p:cNvSpPr txBox="1">
            <a:spLocks/>
          </p:cNvSpPr>
          <p:nvPr/>
        </p:nvSpPr>
        <p:spPr>
          <a:xfrm>
            <a:off x="-74645" y="-32468"/>
            <a:ext cx="1015292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r>
              <a:rPr lang="en-US" b="1" dirty="0">
                <a:solidFill>
                  <a:srgbClr val="003366"/>
                </a:solidFill>
                <a:latin typeface="Gill Sans MT" panose="020B0502020104020203" pitchFamily="34" charset="0"/>
              </a:rPr>
              <a:t>   Location Options</a:t>
            </a:r>
            <a:endParaRPr lang="en-US" dirty="0">
              <a:latin typeface="Gill Sans MT" panose="020B0502020104020203" pitchFamily="34" charset="0"/>
            </a:endParaRPr>
          </a:p>
        </p:txBody>
      </p:sp>
      <p:sp>
        <p:nvSpPr>
          <p:cNvPr id="2" name="Rectangle 1">
            <a:extLst>
              <a:ext uri="{FF2B5EF4-FFF2-40B4-BE49-F238E27FC236}">
                <a16:creationId xmlns:a16="http://schemas.microsoft.com/office/drawing/2014/main" id="{8D678C97-6CE6-4096-8192-CD75B6BDC9EB}"/>
              </a:ext>
            </a:extLst>
          </p:cNvPr>
          <p:cNvSpPr/>
          <p:nvPr/>
        </p:nvSpPr>
        <p:spPr>
          <a:xfrm>
            <a:off x="126232" y="1026272"/>
            <a:ext cx="4921019" cy="3816429"/>
          </a:xfrm>
          <a:prstGeom prst="rect">
            <a:avLst/>
          </a:prstGeom>
        </p:spPr>
        <p:txBody>
          <a:bodyPr wrap="square">
            <a:spAutoFit/>
          </a:bodyPr>
          <a:lstStyle/>
          <a:p>
            <a:pPr marL="342900" indent="-342900">
              <a:buFont typeface="Wingdings" panose="05000000000000000000" pitchFamily="2" charset="2"/>
              <a:buChar char="Ø"/>
            </a:pPr>
            <a:r>
              <a:rPr lang="en-US" sz="2200" dirty="0">
                <a:latin typeface="Gill Sans MT" panose="020B0502020104020203" pitchFamily="34" charset="0"/>
              </a:rPr>
              <a:t>Valve is critical to control of water in WSSC’s system</a:t>
            </a:r>
          </a:p>
          <a:p>
            <a:pPr marL="342900" indent="-342900">
              <a:buFont typeface="Wingdings" panose="05000000000000000000" pitchFamily="2" charset="2"/>
              <a:buChar char="Ø"/>
            </a:pPr>
            <a:r>
              <a:rPr lang="en-US" sz="2200" dirty="0">
                <a:latin typeface="Gill Sans MT" panose="020B0502020104020203" pitchFamily="34" charset="0"/>
              </a:rPr>
              <a:t>Existing 48” valve, vault and segment of pipe will be replaced and new 60” valve, concrete vault and 60” pipe will be installed</a:t>
            </a:r>
            <a:endParaRPr lang="en-US" sz="1400" dirty="0">
              <a:latin typeface="Gill Sans MT" panose="020B0502020104020203" pitchFamily="34" charset="0"/>
            </a:endParaRPr>
          </a:p>
          <a:p>
            <a:pPr marL="342900" indent="-342900">
              <a:buFont typeface="Wingdings" panose="05000000000000000000" pitchFamily="2" charset="2"/>
              <a:buChar char="Ø"/>
            </a:pPr>
            <a:r>
              <a:rPr lang="en-US" sz="2200" dirty="0">
                <a:latin typeface="Gill Sans MT" panose="020B0502020104020203" pitchFamily="34" charset="0"/>
              </a:rPr>
              <a:t>Three options were considered for the location of the new vault</a:t>
            </a:r>
            <a:endParaRPr lang="en-US" sz="1400" dirty="0">
              <a:latin typeface="Gill Sans MT" panose="020B0502020104020203" pitchFamily="34" charset="0"/>
            </a:endParaRPr>
          </a:p>
          <a:p>
            <a:pPr marL="800100" lvl="1" indent="-342900">
              <a:buFont typeface="Wingdings" panose="05000000000000000000" pitchFamily="2" charset="2"/>
              <a:buChar char="Ø"/>
            </a:pPr>
            <a:r>
              <a:rPr lang="en-US" sz="2200" dirty="0">
                <a:latin typeface="Gill Sans MT" panose="020B0502020104020203" pitchFamily="34" charset="0"/>
              </a:rPr>
              <a:t>Option 1: Relocate to Pocket Park</a:t>
            </a:r>
          </a:p>
          <a:p>
            <a:pPr marL="800100" lvl="1" indent="-342900">
              <a:buFont typeface="Wingdings" panose="05000000000000000000" pitchFamily="2" charset="2"/>
              <a:buChar char="Ø"/>
            </a:pPr>
            <a:r>
              <a:rPr lang="en-US" sz="2200" dirty="0">
                <a:latin typeface="Gill Sans MT" panose="020B0502020104020203" pitchFamily="34" charset="0"/>
              </a:rPr>
              <a:t>Option 2: Relocate to Leland St</a:t>
            </a:r>
          </a:p>
          <a:p>
            <a:pPr marL="800100" lvl="1" indent="-342900">
              <a:buFont typeface="Wingdings" panose="05000000000000000000" pitchFamily="2" charset="2"/>
              <a:buChar char="Ø"/>
            </a:pPr>
            <a:r>
              <a:rPr lang="en-US" sz="2200" dirty="0">
                <a:latin typeface="Gill Sans MT" panose="020B0502020104020203" pitchFamily="34" charset="0"/>
              </a:rPr>
              <a:t>Option 3: Same Location</a:t>
            </a:r>
          </a:p>
        </p:txBody>
      </p:sp>
      <p:grpSp>
        <p:nvGrpSpPr>
          <p:cNvPr id="12" name="Group 11">
            <a:extLst>
              <a:ext uri="{FF2B5EF4-FFF2-40B4-BE49-F238E27FC236}">
                <a16:creationId xmlns:a16="http://schemas.microsoft.com/office/drawing/2014/main" id="{4F202C1B-785F-4149-81FB-77805333A31D}"/>
              </a:ext>
            </a:extLst>
          </p:cNvPr>
          <p:cNvGrpSpPr/>
          <p:nvPr/>
        </p:nvGrpSpPr>
        <p:grpSpPr>
          <a:xfrm>
            <a:off x="5681807" y="630313"/>
            <a:ext cx="6334111" cy="5775219"/>
            <a:chOff x="5681807" y="630313"/>
            <a:chExt cx="6334111" cy="5775219"/>
          </a:xfrm>
        </p:grpSpPr>
        <p:pic>
          <p:nvPicPr>
            <p:cNvPr id="29" name="Picture 28">
              <a:extLst>
                <a:ext uri="{FF2B5EF4-FFF2-40B4-BE49-F238E27FC236}">
                  <a16:creationId xmlns:a16="http://schemas.microsoft.com/office/drawing/2014/main" id="{47294C77-D74D-4CFA-B8A3-51014A51D767}"/>
                </a:ext>
              </a:extLst>
            </p:cNvPr>
            <p:cNvPicPr>
              <a:picLocks noChangeAspect="1"/>
            </p:cNvPicPr>
            <p:nvPr/>
          </p:nvPicPr>
          <p:blipFill>
            <a:blip r:embed="rId3"/>
            <a:stretch>
              <a:fillRect/>
            </a:stretch>
          </p:blipFill>
          <p:spPr>
            <a:xfrm>
              <a:off x="5681807" y="630313"/>
              <a:ext cx="6334111" cy="5775219"/>
            </a:xfrm>
            <a:prstGeom prst="rect">
              <a:avLst/>
            </a:prstGeom>
          </p:spPr>
        </p:pic>
        <p:sp>
          <p:nvSpPr>
            <p:cNvPr id="7" name="Rectangle 6">
              <a:extLst>
                <a:ext uri="{FF2B5EF4-FFF2-40B4-BE49-F238E27FC236}">
                  <a16:creationId xmlns:a16="http://schemas.microsoft.com/office/drawing/2014/main" id="{26AB9B87-3CE4-471E-9CA5-8D88F65BBA54}"/>
                </a:ext>
              </a:extLst>
            </p:cNvPr>
            <p:cNvSpPr/>
            <p:nvPr/>
          </p:nvSpPr>
          <p:spPr>
            <a:xfrm>
              <a:off x="7614580" y="1733364"/>
              <a:ext cx="994256" cy="219212"/>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OPTION 3</a:t>
              </a:r>
            </a:p>
          </p:txBody>
        </p:sp>
        <p:sp>
          <p:nvSpPr>
            <p:cNvPr id="8" name="Rectangle 7">
              <a:extLst>
                <a:ext uri="{FF2B5EF4-FFF2-40B4-BE49-F238E27FC236}">
                  <a16:creationId xmlns:a16="http://schemas.microsoft.com/office/drawing/2014/main" id="{1B8E73AF-1CAB-4E61-9209-27BFBFB4CE39}"/>
                </a:ext>
              </a:extLst>
            </p:cNvPr>
            <p:cNvSpPr/>
            <p:nvPr/>
          </p:nvSpPr>
          <p:spPr>
            <a:xfrm>
              <a:off x="7857509" y="3298710"/>
              <a:ext cx="994256" cy="219212"/>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OPTION 1</a:t>
              </a:r>
            </a:p>
          </p:txBody>
        </p:sp>
        <p:sp>
          <p:nvSpPr>
            <p:cNvPr id="9" name="Rectangle 8">
              <a:extLst>
                <a:ext uri="{FF2B5EF4-FFF2-40B4-BE49-F238E27FC236}">
                  <a16:creationId xmlns:a16="http://schemas.microsoft.com/office/drawing/2014/main" id="{35656946-3270-49F9-A9F0-1857DCF0A893}"/>
                </a:ext>
              </a:extLst>
            </p:cNvPr>
            <p:cNvSpPr/>
            <p:nvPr/>
          </p:nvSpPr>
          <p:spPr>
            <a:xfrm>
              <a:off x="10078276" y="1736664"/>
              <a:ext cx="994256" cy="219212"/>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OPTION 2</a:t>
              </a:r>
            </a:p>
          </p:txBody>
        </p:sp>
        <p:cxnSp>
          <p:nvCxnSpPr>
            <p:cNvPr id="10" name="Straight Arrow Connector 9">
              <a:extLst>
                <a:ext uri="{FF2B5EF4-FFF2-40B4-BE49-F238E27FC236}">
                  <a16:creationId xmlns:a16="http://schemas.microsoft.com/office/drawing/2014/main" id="{CEE5D67F-71E1-4EF8-9331-426C4D4208B2}"/>
                </a:ext>
              </a:extLst>
            </p:cNvPr>
            <p:cNvCxnSpPr>
              <a:cxnSpLocks/>
            </p:cNvCxnSpPr>
            <p:nvPr/>
          </p:nvCxnSpPr>
          <p:spPr>
            <a:xfrm>
              <a:off x="8608836" y="1846270"/>
              <a:ext cx="329714" cy="780248"/>
            </a:xfrm>
            <a:prstGeom prst="straightConnector1">
              <a:avLst/>
            </a:prstGeom>
            <a:ln w="19050">
              <a:solidFill>
                <a:srgbClr val="FF0000"/>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8DA18D9-E698-4F85-A0E9-B83BBAA9DB4F}"/>
                </a:ext>
              </a:extLst>
            </p:cNvPr>
            <p:cNvCxnSpPr>
              <a:cxnSpLocks/>
            </p:cNvCxnSpPr>
            <p:nvPr/>
          </p:nvCxnSpPr>
          <p:spPr>
            <a:xfrm flipV="1">
              <a:off x="8309062" y="2739424"/>
              <a:ext cx="174035" cy="537644"/>
            </a:xfrm>
            <a:prstGeom prst="straightConnector1">
              <a:avLst/>
            </a:prstGeom>
            <a:ln w="19050">
              <a:solidFill>
                <a:srgbClr val="FF0000"/>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FBFA3C4-9B79-4560-B8D4-8A109C9D2355}"/>
                </a:ext>
              </a:extLst>
            </p:cNvPr>
            <p:cNvCxnSpPr>
              <a:cxnSpLocks/>
              <a:stCxn id="9" idx="1"/>
            </p:cNvCxnSpPr>
            <p:nvPr/>
          </p:nvCxnSpPr>
          <p:spPr>
            <a:xfrm flipH="1">
              <a:off x="9600672" y="1846270"/>
              <a:ext cx="477604" cy="780248"/>
            </a:xfrm>
            <a:prstGeom prst="straightConnector1">
              <a:avLst/>
            </a:prstGeom>
            <a:ln w="19050">
              <a:solidFill>
                <a:srgbClr val="FF0000"/>
              </a:solidFill>
              <a:tailEnd type="arrow" w="lg"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D21DDE9-835C-4504-8761-C92C7AF6562D}"/>
                </a:ext>
              </a:extLst>
            </p:cNvPr>
            <p:cNvSpPr/>
            <p:nvPr/>
          </p:nvSpPr>
          <p:spPr>
            <a:xfrm>
              <a:off x="9555227" y="2516912"/>
              <a:ext cx="994256" cy="219212"/>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EX.</a:t>
              </a:r>
            </a:p>
          </p:txBody>
        </p:sp>
      </p:grpSp>
      <p:pic>
        <p:nvPicPr>
          <p:cNvPr id="23" name="Picture 22">
            <a:extLst>
              <a:ext uri="{FF2B5EF4-FFF2-40B4-BE49-F238E27FC236}">
                <a16:creationId xmlns:a16="http://schemas.microsoft.com/office/drawing/2014/main" id="{E4EEE282-3469-417F-80BD-87A544909B9E}"/>
              </a:ext>
            </a:extLst>
          </p:cNvPr>
          <p:cNvPicPr>
            <a:picLocks noChangeAspect="1"/>
          </p:cNvPicPr>
          <p:nvPr/>
        </p:nvPicPr>
        <p:blipFill>
          <a:blip r:embed="rId4"/>
          <a:srcRect/>
          <a:stretch/>
        </p:blipFill>
        <p:spPr>
          <a:xfrm>
            <a:off x="5175839" y="4500519"/>
            <a:ext cx="2747483" cy="2087497"/>
          </a:xfrm>
          <a:prstGeom prst="rect">
            <a:avLst/>
          </a:prstGeom>
          <a:ln w="38100">
            <a:solidFill>
              <a:srgbClr val="3C4981"/>
            </a:solidFill>
          </a:ln>
        </p:spPr>
      </p:pic>
      <p:sp>
        <p:nvSpPr>
          <p:cNvPr id="19" name="Rectangle 18">
            <a:extLst>
              <a:ext uri="{FF2B5EF4-FFF2-40B4-BE49-F238E27FC236}">
                <a16:creationId xmlns:a16="http://schemas.microsoft.com/office/drawing/2014/main" id="{225C2DB0-FB77-4228-80CA-AEC134B50B11}"/>
              </a:ext>
            </a:extLst>
          </p:cNvPr>
          <p:cNvSpPr/>
          <p:nvPr/>
        </p:nvSpPr>
        <p:spPr>
          <a:xfrm>
            <a:off x="3507749" y="6227687"/>
            <a:ext cx="1914525" cy="273781"/>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EX. VAULT LOCATION</a:t>
            </a:r>
          </a:p>
        </p:txBody>
      </p:sp>
      <p:sp>
        <p:nvSpPr>
          <p:cNvPr id="21" name="Freeform: Shape 20">
            <a:extLst>
              <a:ext uri="{FF2B5EF4-FFF2-40B4-BE49-F238E27FC236}">
                <a16:creationId xmlns:a16="http://schemas.microsoft.com/office/drawing/2014/main" id="{E118D055-A122-4B9B-A692-C28E62F22911}"/>
              </a:ext>
            </a:extLst>
          </p:cNvPr>
          <p:cNvSpPr/>
          <p:nvPr/>
        </p:nvSpPr>
        <p:spPr>
          <a:xfrm>
            <a:off x="5918200" y="5448300"/>
            <a:ext cx="1689100" cy="495300"/>
          </a:xfrm>
          <a:custGeom>
            <a:avLst/>
            <a:gdLst>
              <a:gd name="connsiteX0" fmla="*/ 330200 w 1689100"/>
              <a:gd name="connsiteY0" fmla="*/ 495300 h 495300"/>
              <a:gd name="connsiteX1" fmla="*/ 1689100 w 1689100"/>
              <a:gd name="connsiteY1" fmla="*/ 139700 h 495300"/>
              <a:gd name="connsiteX2" fmla="*/ 1041400 w 1689100"/>
              <a:gd name="connsiteY2" fmla="*/ 0 h 495300"/>
              <a:gd name="connsiteX3" fmla="*/ 0 w 1689100"/>
              <a:gd name="connsiteY3" fmla="*/ 165100 h 495300"/>
              <a:gd name="connsiteX4" fmla="*/ 330200 w 16891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100" h="495300">
                <a:moveTo>
                  <a:pt x="330200" y="495300"/>
                </a:moveTo>
                <a:lnTo>
                  <a:pt x="1689100" y="139700"/>
                </a:lnTo>
                <a:lnTo>
                  <a:pt x="1041400" y="0"/>
                </a:lnTo>
                <a:lnTo>
                  <a:pt x="0" y="165100"/>
                </a:lnTo>
                <a:lnTo>
                  <a:pt x="330200" y="495300"/>
                </a:lnTo>
                <a:close/>
              </a:path>
            </a:pathLst>
          </a:custGeom>
          <a:no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5DBABD03-70E9-4D3E-B208-A3C693AAA449}"/>
              </a:ext>
            </a:extLst>
          </p:cNvPr>
          <p:cNvCxnSpPr>
            <a:cxnSpLocks/>
            <a:stCxn id="19" idx="3"/>
            <a:endCxn id="21" idx="0"/>
          </p:cNvCxnSpPr>
          <p:nvPr/>
        </p:nvCxnSpPr>
        <p:spPr>
          <a:xfrm flipV="1">
            <a:off x="5422274" y="5943600"/>
            <a:ext cx="826126" cy="420978"/>
          </a:xfrm>
          <a:prstGeom prst="straightConnector1">
            <a:avLst/>
          </a:prstGeom>
          <a:ln w="19050">
            <a:solidFill>
              <a:srgbClr val="FF0000"/>
            </a:solidFill>
            <a:tailEnd type="arrow"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756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8DE3C6B-985E-C445-B81B-5B8B34422B34}"/>
              </a:ext>
            </a:extLst>
          </p:cNvPr>
          <p:cNvSpPr txBox="1">
            <a:spLocks/>
          </p:cNvSpPr>
          <p:nvPr/>
        </p:nvSpPr>
        <p:spPr>
          <a:xfrm>
            <a:off x="357548" y="-45175"/>
            <a:ext cx="10397961" cy="1023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3C4981"/>
                </a:solidFill>
                <a:latin typeface="Gill Sans" panose="020B0502020104020203" pitchFamily="34" charset="-79"/>
                <a:ea typeface="+mj-ea"/>
                <a:cs typeface="Gill Sans" panose="020B0502020104020203" pitchFamily="34" charset="-79"/>
              </a:defRPr>
            </a:lvl1pPr>
          </a:lstStyle>
          <a:p>
            <a:r>
              <a:rPr lang="en-US" b="1" dirty="0">
                <a:solidFill>
                  <a:srgbClr val="003366"/>
                </a:solidFill>
                <a:latin typeface="Gill Sans MT" panose="020B0502020104020203" pitchFamily="34" charset="0"/>
              </a:rPr>
              <a:t>Option 1 – Relocate to Pocket Park</a:t>
            </a:r>
            <a:endParaRPr lang="en-US" dirty="0">
              <a:latin typeface="Gill Sans MT" panose="020B0502020104020203" pitchFamily="34" charset="0"/>
            </a:endParaRPr>
          </a:p>
        </p:txBody>
      </p:sp>
      <p:sp>
        <p:nvSpPr>
          <p:cNvPr id="6" name="Content Placeholder 2">
            <a:extLst>
              <a:ext uri="{FF2B5EF4-FFF2-40B4-BE49-F238E27FC236}">
                <a16:creationId xmlns:a16="http://schemas.microsoft.com/office/drawing/2014/main" id="{4C521417-E13D-F044-955C-3B337AEE1D74}"/>
              </a:ext>
            </a:extLst>
          </p:cNvPr>
          <p:cNvSpPr txBox="1">
            <a:spLocks/>
          </p:cNvSpPr>
          <p:nvPr/>
        </p:nvSpPr>
        <p:spPr>
          <a:xfrm>
            <a:off x="93114" y="1253331"/>
            <a:ext cx="387220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C498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C498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C498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C498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None/>
            </a:pPr>
            <a:endParaRPr lang="en-US" sz="2200" dirty="0">
              <a:solidFill>
                <a:srgbClr val="000000"/>
              </a:solidFill>
            </a:endParaRPr>
          </a:p>
        </p:txBody>
      </p:sp>
      <p:sp>
        <p:nvSpPr>
          <p:cNvPr id="9" name="Rectangle 8">
            <a:extLst>
              <a:ext uri="{FF2B5EF4-FFF2-40B4-BE49-F238E27FC236}">
                <a16:creationId xmlns:a16="http://schemas.microsoft.com/office/drawing/2014/main" id="{7A7F7A27-7BB8-4BB2-A3FE-02835A718662}"/>
              </a:ext>
            </a:extLst>
          </p:cNvPr>
          <p:cNvSpPr/>
          <p:nvPr/>
        </p:nvSpPr>
        <p:spPr>
          <a:xfrm>
            <a:off x="4673" y="770539"/>
            <a:ext cx="5363482" cy="4585871"/>
          </a:xfrm>
          <a:prstGeom prst="rect">
            <a:avLst/>
          </a:prstGeom>
        </p:spPr>
        <p:txBody>
          <a:bodyPr wrap="square">
            <a:spAutoFit/>
          </a:bodyPr>
          <a:lstStyle/>
          <a:p>
            <a:pPr marL="342900" indent="-342900">
              <a:buFont typeface="Wingdings" panose="05000000000000000000" pitchFamily="2" charset="2"/>
              <a:buChar char="Ø"/>
            </a:pPr>
            <a:r>
              <a:rPr lang="en-US" sz="2200" dirty="0">
                <a:latin typeface="Gill Sans MT" panose="020B0502020104020203" pitchFamily="34" charset="0"/>
              </a:rPr>
              <a:t>Remove Existing Vault and replace section with new pipe.</a:t>
            </a:r>
          </a:p>
          <a:p>
            <a:pPr marL="342900" indent="-342900">
              <a:buFont typeface="Wingdings" panose="05000000000000000000" pitchFamily="2" charset="2"/>
              <a:buChar char="Ø"/>
            </a:pPr>
            <a:r>
              <a:rPr lang="en-US" sz="2200" dirty="0">
                <a:latin typeface="Gill Sans MT" panose="020B0502020104020203" pitchFamily="34" charset="0"/>
              </a:rPr>
              <a:t>Relocate new vault west to Eastham Park</a:t>
            </a:r>
          </a:p>
          <a:p>
            <a:pPr lvl="0"/>
            <a:endParaRPr lang="en-US" sz="1400" dirty="0">
              <a:latin typeface="Gill Sans MT" panose="020B0502020104020203" pitchFamily="34" charset="0"/>
            </a:endParaRPr>
          </a:p>
          <a:p>
            <a:pPr marL="342900" lvl="0" indent="-342900">
              <a:buFont typeface="Wingdings" panose="05000000000000000000" pitchFamily="2" charset="2"/>
              <a:buChar char="Ø"/>
            </a:pPr>
            <a:r>
              <a:rPr lang="en-US" sz="2200" dirty="0">
                <a:latin typeface="Gill Sans MT" panose="020B0502020104020203" pitchFamily="34" charset="0"/>
              </a:rPr>
              <a:t>Pros: </a:t>
            </a:r>
          </a:p>
          <a:p>
            <a:pPr marL="800100" lvl="1" indent="-342900">
              <a:buFont typeface="Wingdings" panose="05000000000000000000" pitchFamily="2" charset="2"/>
              <a:buChar char="Ø"/>
            </a:pPr>
            <a:r>
              <a:rPr lang="en-US" sz="2200" dirty="0">
                <a:latin typeface="Gill Sans MT" panose="020B0502020104020203" pitchFamily="34" charset="0"/>
              </a:rPr>
              <a:t>Traffic Impacts Reduced</a:t>
            </a:r>
          </a:p>
          <a:p>
            <a:pPr marL="800100" lvl="1" indent="-342900">
              <a:buFont typeface="Wingdings" panose="05000000000000000000" pitchFamily="2" charset="2"/>
              <a:buChar char="Ø"/>
            </a:pPr>
            <a:r>
              <a:rPr lang="en-US" sz="2200" dirty="0">
                <a:latin typeface="Gill Sans MT" panose="020B0502020104020203" pitchFamily="34" charset="0"/>
              </a:rPr>
              <a:t>Vault Access Outside Roadway</a:t>
            </a:r>
          </a:p>
          <a:p>
            <a:pPr marL="342900" indent="-342900">
              <a:buFont typeface="Wingdings" panose="05000000000000000000" pitchFamily="2" charset="2"/>
              <a:buChar char="Ø"/>
            </a:pPr>
            <a:endParaRPr lang="en-US" sz="1400" dirty="0">
              <a:latin typeface="Gill Sans MT" panose="020B0502020104020203" pitchFamily="34" charset="0"/>
            </a:endParaRPr>
          </a:p>
          <a:p>
            <a:pPr marL="342900" indent="-342900">
              <a:buFont typeface="Wingdings" panose="05000000000000000000" pitchFamily="2" charset="2"/>
              <a:buChar char="Ø"/>
            </a:pPr>
            <a:r>
              <a:rPr lang="en-US" sz="2200" dirty="0">
                <a:latin typeface="Gill Sans MT" panose="020B0502020104020203" pitchFamily="34" charset="0"/>
              </a:rPr>
              <a:t>Cons:</a:t>
            </a:r>
          </a:p>
          <a:p>
            <a:pPr marL="800100" lvl="1" indent="-342900">
              <a:buFont typeface="Wingdings" panose="05000000000000000000" pitchFamily="2" charset="2"/>
              <a:buChar char="Ø"/>
            </a:pPr>
            <a:r>
              <a:rPr lang="en-US" sz="2200" dirty="0">
                <a:latin typeface="Gill Sans MT" panose="020B0502020104020203" pitchFamily="34" charset="0"/>
              </a:rPr>
              <a:t>Adjacent Overhead Utilities</a:t>
            </a:r>
          </a:p>
          <a:p>
            <a:pPr marL="800100" lvl="1" indent="-342900">
              <a:buFont typeface="Wingdings" panose="05000000000000000000" pitchFamily="2" charset="2"/>
              <a:buChar char="Ø"/>
            </a:pPr>
            <a:r>
              <a:rPr lang="en-US" sz="2200" dirty="0">
                <a:latin typeface="Gill Sans MT" panose="020B0502020104020203" pitchFamily="34" charset="0"/>
              </a:rPr>
              <a:t>Crane Access</a:t>
            </a:r>
          </a:p>
          <a:p>
            <a:pPr marL="800100" lvl="1" indent="-342900">
              <a:buFont typeface="Wingdings" panose="05000000000000000000" pitchFamily="2" charset="2"/>
              <a:buChar char="Ø"/>
            </a:pPr>
            <a:r>
              <a:rPr lang="en-US" sz="2200" dirty="0">
                <a:latin typeface="Gill Sans MT" panose="020B0502020104020203" pitchFamily="34" charset="0"/>
              </a:rPr>
              <a:t>Impact to Adj. Houses</a:t>
            </a:r>
          </a:p>
          <a:p>
            <a:pPr marL="800100" lvl="1" indent="-342900">
              <a:buFont typeface="Wingdings" panose="05000000000000000000" pitchFamily="2" charset="2"/>
              <a:buChar char="Ø"/>
            </a:pPr>
            <a:r>
              <a:rPr lang="en-US" sz="2200" dirty="0">
                <a:latin typeface="Gill Sans MT" panose="020B0502020104020203" pitchFamily="34" charset="0"/>
              </a:rPr>
              <a:t>Tree Removal</a:t>
            </a:r>
          </a:p>
          <a:p>
            <a:pPr marL="800100" lvl="1" indent="-342900">
              <a:buFont typeface="Wingdings" panose="05000000000000000000" pitchFamily="2" charset="2"/>
              <a:buChar char="Ø"/>
            </a:pPr>
            <a:r>
              <a:rPr lang="en-US" sz="2200" dirty="0">
                <a:latin typeface="Gill Sans MT" panose="020B0502020104020203" pitchFamily="34" charset="0"/>
              </a:rPr>
              <a:t>Two Construction Sites</a:t>
            </a:r>
          </a:p>
        </p:txBody>
      </p:sp>
      <p:pic>
        <p:nvPicPr>
          <p:cNvPr id="2" name="Picture 1">
            <a:extLst>
              <a:ext uri="{FF2B5EF4-FFF2-40B4-BE49-F238E27FC236}">
                <a16:creationId xmlns:a16="http://schemas.microsoft.com/office/drawing/2014/main" id="{BC6FF943-051E-418C-B039-6A2F60F0C35E}"/>
              </a:ext>
            </a:extLst>
          </p:cNvPr>
          <p:cNvPicPr>
            <a:picLocks noChangeAspect="1"/>
          </p:cNvPicPr>
          <p:nvPr/>
        </p:nvPicPr>
        <p:blipFill>
          <a:blip r:embed="rId3"/>
          <a:stretch>
            <a:fillRect/>
          </a:stretch>
        </p:blipFill>
        <p:spPr>
          <a:xfrm>
            <a:off x="5812133" y="897674"/>
            <a:ext cx="5851784" cy="3568852"/>
          </a:xfrm>
          <a:prstGeom prst="rect">
            <a:avLst/>
          </a:prstGeom>
          <a:ln w="38100">
            <a:solidFill>
              <a:schemeClr val="accent1">
                <a:shade val="50000"/>
              </a:schemeClr>
            </a:solidFill>
          </a:ln>
        </p:spPr>
      </p:pic>
      <p:pic>
        <p:nvPicPr>
          <p:cNvPr id="4" name="Picture 3">
            <a:extLst>
              <a:ext uri="{FF2B5EF4-FFF2-40B4-BE49-F238E27FC236}">
                <a16:creationId xmlns:a16="http://schemas.microsoft.com/office/drawing/2014/main" id="{FA3448EF-8D5B-437A-8990-4F3B5DC87331}"/>
              </a:ext>
            </a:extLst>
          </p:cNvPr>
          <p:cNvPicPr>
            <a:picLocks noChangeAspect="1"/>
          </p:cNvPicPr>
          <p:nvPr/>
        </p:nvPicPr>
        <p:blipFill>
          <a:blip r:embed="rId4"/>
          <a:stretch>
            <a:fillRect/>
          </a:stretch>
        </p:blipFill>
        <p:spPr>
          <a:xfrm>
            <a:off x="8653679" y="4195916"/>
            <a:ext cx="3445207" cy="2575773"/>
          </a:xfrm>
          <a:prstGeom prst="rect">
            <a:avLst/>
          </a:prstGeom>
          <a:ln w="38100">
            <a:solidFill>
              <a:schemeClr val="accent1">
                <a:shade val="50000"/>
              </a:schemeClr>
            </a:solidFill>
          </a:ln>
        </p:spPr>
      </p:pic>
      <p:pic>
        <p:nvPicPr>
          <p:cNvPr id="7" name="Picture 6">
            <a:extLst>
              <a:ext uri="{FF2B5EF4-FFF2-40B4-BE49-F238E27FC236}">
                <a16:creationId xmlns:a16="http://schemas.microsoft.com/office/drawing/2014/main" id="{6EA81817-A854-4A3A-8565-FA1133680B3A}"/>
              </a:ext>
            </a:extLst>
          </p:cNvPr>
          <p:cNvPicPr>
            <a:picLocks noChangeAspect="1"/>
          </p:cNvPicPr>
          <p:nvPr/>
        </p:nvPicPr>
        <p:blipFill>
          <a:blip r:embed="rId5"/>
          <a:stretch>
            <a:fillRect/>
          </a:stretch>
        </p:blipFill>
        <p:spPr>
          <a:xfrm>
            <a:off x="4288001" y="3525979"/>
            <a:ext cx="4393030" cy="3245709"/>
          </a:xfrm>
          <a:prstGeom prst="rect">
            <a:avLst/>
          </a:prstGeom>
          <a:ln w="38100">
            <a:solidFill>
              <a:schemeClr val="accent1">
                <a:shade val="50000"/>
              </a:schemeClr>
            </a:solidFill>
          </a:ln>
        </p:spPr>
      </p:pic>
      <p:sp>
        <p:nvSpPr>
          <p:cNvPr id="8" name="Rectangle 7">
            <a:extLst>
              <a:ext uri="{FF2B5EF4-FFF2-40B4-BE49-F238E27FC236}">
                <a16:creationId xmlns:a16="http://schemas.microsoft.com/office/drawing/2014/main" id="{F2095E69-C3CD-4882-B5B4-519E75BC7703}"/>
              </a:ext>
            </a:extLst>
          </p:cNvPr>
          <p:cNvSpPr/>
          <p:nvPr/>
        </p:nvSpPr>
        <p:spPr>
          <a:xfrm rot="19354241">
            <a:off x="5586809" y="1357351"/>
            <a:ext cx="1580504" cy="200325"/>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LELAND STREET</a:t>
            </a:r>
          </a:p>
        </p:txBody>
      </p:sp>
      <p:sp>
        <p:nvSpPr>
          <p:cNvPr id="10" name="Rectangle 9">
            <a:extLst>
              <a:ext uri="{FF2B5EF4-FFF2-40B4-BE49-F238E27FC236}">
                <a16:creationId xmlns:a16="http://schemas.microsoft.com/office/drawing/2014/main" id="{5F22564E-9214-48AC-9276-97E821386402}"/>
              </a:ext>
            </a:extLst>
          </p:cNvPr>
          <p:cNvSpPr/>
          <p:nvPr/>
        </p:nvSpPr>
        <p:spPr>
          <a:xfrm rot="2320095">
            <a:off x="9924117" y="1497131"/>
            <a:ext cx="1720753" cy="175258"/>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WOODMONT AVE</a:t>
            </a:r>
          </a:p>
        </p:txBody>
      </p:sp>
    </p:spTree>
    <p:extLst>
      <p:ext uri="{BB962C8B-B14F-4D97-AF65-F5344CB8AC3E}">
        <p14:creationId xmlns:p14="http://schemas.microsoft.com/office/powerpoint/2010/main" val="31002481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54401FCF9C39468C920BB795648035" ma:contentTypeVersion="9" ma:contentTypeDescription="Create a new document." ma:contentTypeScope="" ma:versionID="9070574f72111f14958a407aefad760d">
  <xsd:schema xmlns:xsd="http://www.w3.org/2001/XMLSchema" xmlns:xs="http://www.w3.org/2001/XMLSchema" xmlns:p="http://schemas.microsoft.com/office/2006/metadata/properties" xmlns:ns2="bf7c5cf4-12eb-4f9a-917a-642e6a363891" xmlns:ns3="72f318e8-2fa3-4623-bd84-3f8f90d8f1c2" targetNamespace="http://schemas.microsoft.com/office/2006/metadata/properties" ma:root="true" ma:fieldsID="56823dad1f60e6222f49f9c0c2343330" ns2:_="" ns3:_="">
    <xsd:import namespace="bf7c5cf4-12eb-4f9a-917a-642e6a363891"/>
    <xsd:import namespace="72f318e8-2fa3-4623-bd84-3f8f90d8f1c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7c5cf4-12eb-4f9a-917a-642e6a3638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f318e8-2fa3-4623-bd84-3f8f90d8f1c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CCD2ED-B01D-4C6A-9E69-6CAD0A573C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7c5cf4-12eb-4f9a-917a-642e6a363891"/>
    <ds:schemaRef ds:uri="72f318e8-2fa3-4623-bd84-3f8f90d8f1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7333DB-AF7A-4960-B250-43DCED33D0CA}">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88F023A-1C13-4779-8CC5-1113CCD494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39788</TotalTime>
  <Words>2140</Words>
  <Application>Microsoft Office PowerPoint</Application>
  <PresentationFormat>Widescreen</PresentationFormat>
  <Paragraphs>313</Paragraphs>
  <Slides>24</Slides>
  <Notes>13</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Leland Street 60” Large Valve Vault Replacement</vt:lpstr>
      <vt:lpstr>AGENDA</vt:lpstr>
      <vt:lpstr>Project Team </vt:lpstr>
      <vt:lpstr>Today’s Presenters</vt:lpstr>
      <vt:lpstr>WSSC Water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Operational Changes in response to Covid-19</vt:lpstr>
      <vt:lpstr>PowerPoint Presentation</vt:lpstr>
      <vt:lpstr>PowerPoint Presentation</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Akesha L</dc:creator>
  <cp:lastModifiedBy>Li, Ling</cp:lastModifiedBy>
  <cp:revision>372</cp:revision>
  <cp:lastPrinted>2022-04-21T19:57:51Z</cp:lastPrinted>
  <dcterms:created xsi:type="dcterms:W3CDTF">2019-08-27T21:53:16Z</dcterms:created>
  <dcterms:modified xsi:type="dcterms:W3CDTF">2023-01-19T18:39:14Z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0x0101004254401FCF9C39468C920BB795648035</vt:lpwstr>
  </property>
</Properties>
</file>